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2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5"/>
  </p:notesMasterIdLst>
  <p:sldIdLst>
    <p:sldId id="268" r:id="rId2"/>
    <p:sldId id="267" r:id="rId3"/>
    <p:sldId id="256" r:id="rId4"/>
    <p:sldId id="266" r:id="rId5"/>
    <p:sldId id="257" r:id="rId6"/>
    <p:sldId id="259" r:id="rId7"/>
    <p:sldId id="258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B4189"/>
    <a:srgbClr val="ABCEEE"/>
    <a:srgbClr val="61A7DB"/>
    <a:srgbClr val="BF4995"/>
    <a:srgbClr val="3E97CF"/>
    <a:srgbClr val="D9EAFA"/>
    <a:srgbClr val="E5AECE"/>
    <a:srgbClr val="D773B3"/>
    <a:srgbClr val="F86D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hhdc\Intranet_63\02.&#3585;&#3621;&#3640;&#3656;&#3617;&#3610;&#3619;&#3636;&#3627;&#3634;&#3619;&#3618;&#3640;&#3607;&#3608;&#3624;&#3634;&#3626;&#3605;&#3619;&#3660;&#3631;_63\&#3611;&#3623;&#3637;\&#3649;&#3610;&#3610;&#3626;&#3635;&#3619;&#3623;&#3592;&#3588;&#3623;&#3634;&#3617;&#3605;&#3657;&#3629;&#3591;&#3585;&#3634;&#3619;%20(&#3585;&#3634;&#3619;&#3605;&#3629;&#3610;&#3585;&#3621;&#3633;&#3610;)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H_9-2562_297R\Desktop\&#3649;&#3610;&#3610;&#3626;&#3635;&#3619;&#3623;&#3592;&#3588;&#3623;&#3634;&#3617;&#3605;&#3657;&#3629;&#3591;&#3585;&#3634;&#3619;%20(&#3585;&#3634;&#3619;&#3605;&#3629;&#3610;&#3585;&#3621;&#3633;&#3610;)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H_9-2562_297R\Desktop\&#3649;&#3610;&#3610;&#3626;&#3635;&#3619;&#3623;&#3592;&#3588;&#3623;&#3634;&#3617;&#3605;&#3657;&#3629;&#3591;&#3585;&#3634;&#3619;%20(&#3585;&#3634;&#3619;&#3605;&#3629;&#3610;&#3585;&#3621;&#3633;&#3610;)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2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H_9-2562_297R\Desktop\&#3649;&#3610;&#3610;&#3626;&#3635;&#3619;&#3623;&#3592;&#3588;&#3623;&#3634;&#3617;&#3605;&#3657;&#3629;&#3591;&#3585;&#3634;&#3619;%20(&#3585;&#3634;&#3619;&#3605;&#3629;&#3610;&#3585;&#3621;&#3633;&#3610;)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H_9-2562_297R\Desktop\&#3649;&#3610;&#3610;&#3626;&#3635;&#3619;&#3623;&#3592;&#3588;&#3623;&#3634;&#3617;&#3605;&#3657;&#3629;&#3591;&#3585;&#3634;&#3619;%20(&#3585;&#3634;&#3619;&#3605;&#3629;&#3610;&#3585;&#3621;&#3633;&#3610;)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H_9-2562_297R\Desktop\&#3649;&#3610;&#3610;&#3626;&#3635;&#3619;&#3623;&#3592;&#3588;&#3623;&#3634;&#3617;&#3605;&#3657;&#3629;&#3591;&#3585;&#3634;&#3619;%20(&#3585;&#3634;&#3619;&#3605;&#3629;&#3610;&#3585;&#3621;&#3633;&#3610;)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H_9-2562_297R\Desktop\&#3649;&#3610;&#3610;&#3626;&#3635;&#3619;&#3623;&#3592;&#3588;&#3623;&#3634;&#3617;&#3605;&#3657;&#3629;&#3591;&#3585;&#3634;&#3619;%20(&#3585;&#3634;&#3619;&#3605;&#3629;&#3610;&#3585;&#3621;&#3633;&#3610;)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H_9-2562_297R\Desktop\&#3649;&#3610;&#3610;&#3626;&#3635;&#3619;&#3623;&#3592;&#3588;&#3623;&#3634;&#3617;&#3605;&#3657;&#3629;&#3591;&#3585;&#3634;&#3619;%20(&#3585;&#3634;&#3619;&#3605;&#3629;&#3610;&#3585;&#3621;&#3633;&#3610;)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H_9-2562_297R\Desktop\&#3649;&#3610;&#3610;&#3626;&#3635;&#3619;&#3623;&#3592;&#3588;&#3623;&#3634;&#3617;&#3605;&#3657;&#3629;&#3591;&#3585;&#3634;&#3619;%20(&#3585;&#3634;&#3619;&#3605;&#3629;&#3610;&#3585;&#3621;&#3633;&#3610;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H_9-2562_297R\Desktop\&#3649;&#3610;&#3610;&#3626;&#3635;&#3619;&#3623;&#3592;&#3588;&#3623;&#3634;&#3617;&#3605;&#3657;&#3629;&#3591;&#3585;&#3634;&#3619;%20(&#3585;&#3634;&#3619;&#3605;&#3629;&#3610;&#3585;&#3621;&#3633;&#3610;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H_9-2562_297R\Desktop\&#3649;&#3610;&#3610;&#3626;&#3635;&#3619;&#3623;&#3592;&#3588;&#3623;&#3634;&#3617;&#3605;&#3657;&#3629;&#3591;&#3585;&#3634;&#3619;%20(&#3585;&#3634;&#3619;&#3605;&#3629;&#3610;&#3585;&#3621;&#3633;&#3610;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H_9-2562_297R\Desktop\&#3649;&#3610;&#3610;&#3626;&#3635;&#3619;&#3623;&#3592;&#3588;&#3623;&#3634;&#3617;&#3605;&#3657;&#3629;&#3591;&#3585;&#3634;&#3619;%20(&#3585;&#3634;&#3619;&#3605;&#3629;&#3610;&#3585;&#3621;&#3633;&#3610;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H_9-2562_297R\Desktop\&#3649;&#3610;&#3610;&#3626;&#3635;&#3619;&#3623;&#3592;&#3588;&#3623;&#3634;&#3617;&#3605;&#3657;&#3629;&#3591;&#3585;&#3634;&#3619;%20(&#3585;&#3634;&#3619;&#3605;&#3629;&#3610;&#3585;&#3621;&#3633;&#3610;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OH_9-2562_297R\Desktop\&#3649;&#3610;&#3610;&#3626;&#3635;&#3619;&#3623;&#3592;&#3588;&#3623;&#3634;&#3617;&#3605;&#3657;&#3629;&#3591;&#3585;&#3634;&#3619;%20(&#3585;&#3634;&#3619;&#3605;&#3629;&#3610;&#3585;&#3621;&#3633;&#3610;)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solidFill>
          <a:schemeClr val="bg1"/>
        </a:solidFill>
        <a:ln>
          <a:noFill/>
        </a:ln>
        <a:effectLst/>
        <a:sp3d/>
      </c:spPr>
    </c:sideWall>
    <c:backWall>
      <c:thickness val="0"/>
      <c:spPr>
        <a:solidFill>
          <a:schemeClr val="bg1"/>
        </a:solidFill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1FAE-4299-9F5A-EF26264894F5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1FAE-4299-9F5A-EF26264894F5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1FAE-4299-9F5A-EF26264894F5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1FAE-4299-9F5A-EF26264894F5}"/>
              </c:ext>
            </c:extLst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1FAE-4299-9F5A-EF26264894F5}"/>
              </c:ext>
            </c:extLst>
          </c:dPt>
          <c:dPt>
            <c:idx val="5"/>
            <c:invertIfNegative val="0"/>
            <c:bubble3D val="0"/>
            <c:spPr>
              <a:solidFill>
                <a:srgbClr val="AB4189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1FAE-4299-9F5A-EF26264894F5}"/>
              </c:ext>
            </c:extLst>
          </c:dPt>
          <c:dPt>
            <c:idx val="6"/>
            <c:invertIfNegative val="0"/>
            <c:bubble3D val="0"/>
            <c:spPr>
              <a:solidFill>
                <a:srgbClr val="0000FF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1FAE-4299-9F5A-EF26264894F5}"/>
              </c:ext>
            </c:extLst>
          </c:dPt>
          <c:cat>
            <c:strRef>
              <c:f>สรุป!$C$32:$C$38</c:f>
              <c:strCache>
                <c:ptCount val="7"/>
                <c:pt idx="0">
                  <c:v>อปท</c:v>
                </c:pt>
                <c:pt idx="1">
                  <c:v>ศูนย์อนามัย</c:v>
                </c:pt>
                <c:pt idx="2">
                  <c:v>สป</c:v>
                </c:pt>
                <c:pt idx="3">
                  <c:v>รร.ตชด</c:v>
                </c:pt>
                <c:pt idx="4">
                  <c:v>รร.กศน</c:v>
                </c:pt>
                <c:pt idx="5">
                  <c:v>รร.สพฐ</c:v>
                </c:pt>
                <c:pt idx="6">
                  <c:v>อื่นๆ</c:v>
                </c:pt>
              </c:strCache>
            </c:strRef>
          </c:cat>
          <c:val>
            <c:numRef>
              <c:f>สรุป!$D$32:$D$38</c:f>
              <c:numCache>
                <c:formatCode>General</c:formatCode>
                <c:ptCount val="7"/>
                <c:pt idx="0">
                  <c:v>0.44</c:v>
                </c:pt>
                <c:pt idx="1">
                  <c:v>1.1000000000000001</c:v>
                </c:pt>
                <c:pt idx="2">
                  <c:v>24.2</c:v>
                </c:pt>
                <c:pt idx="3">
                  <c:v>0.65</c:v>
                </c:pt>
                <c:pt idx="4">
                  <c:v>8.57</c:v>
                </c:pt>
                <c:pt idx="5">
                  <c:v>64.17</c:v>
                </c:pt>
                <c:pt idx="6">
                  <c:v>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FAE-4299-9F5A-EF26264894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844272384"/>
        <c:axId val="-844264768"/>
        <c:axId val="0"/>
      </c:bar3DChart>
      <c:catAx>
        <c:axId val="-84427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en-US"/>
          </a:p>
        </c:txPr>
        <c:crossAx val="-844264768"/>
        <c:crosses val="autoZero"/>
        <c:auto val="1"/>
        <c:lblAlgn val="ctr"/>
        <c:lblOffset val="100"/>
        <c:noMultiLvlLbl val="0"/>
      </c:catAx>
      <c:valAx>
        <c:axId val="-844264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en-US"/>
          </a:p>
        </c:txPr>
        <c:crossAx val="-844272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307472252962484"/>
          <c:y val="4.1933521805922511E-2"/>
          <c:w val="0.61162435945304838"/>
          <c:h val="0.73544700168118449"/>
        </c:manualLayout>
      </c:layout>
      <c:doughnutChart>
        <c:varyColors val="1"/>
        <c:ser>
          <c:idx val="0"/>
          <c:order val="0"/>
          <c:spPr>
            <a:ln>
              <a:solidFill>
                <a:schemeClr val="bg1">
                  <a:lumMod val="50000"/>
                </a:schemeClr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2B1-4D1A-86F6-B3A397CD22D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2B1-4D1A-86F6-B3A397CD22DC}"/>
              </c:ext>
            </c:extLst>
          </c:dPt>
          <c:dPt>
            <c:idx val="2"/>
            <c:bubble3D val="0"/>
            <c:spPr>
              <a:solidFill>
                <a:srgbClr val="FEF984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2B1-4D1A-86F6-B3A397CD22DC}"/>
              </c:ext>
            </c:extLst>
          </c:dPt>
          <c:dPt>
            <c:idx val="3"/>
            <c:bubble3D val="0"/>
            <c:spPr>
              <a:solidFill>
                <a:srgbClr val="33A7D8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2B1-4D1A-86F6-B3A397CD22DC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B1-4D1A-86F6-B3A397CD22D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B1-4D1A-86F6-B3A397CD22DC}"/>
                </c:ext>
              </c:extLst>
            </c:dLbl>
            <c:dLbl>
              <c:idx val="2"/>
              <c:layout>
                <c:manualLayout>
                  <c:x val="2.266440168061595E-2"/>
                  <c:y val="-1.514043528632237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B1-4D1A-86F6-B3A397CD22DC}"/>
                </c:ext>
              </c:extLst>
            </c:dLbl>
            <c:dLbl>
              <c:idx val="3"/>
              <c:layout>
                <c:manualLayout>
                  <c:x val="1.5109601120410656E-2"/>
                  <c:y val="-3.02808705726452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2B1-4D1A-86F6-B3A397CD22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000" b="1" i="0" u="none" strike="noStrike" kern="1200" baseline="0">
                    <a:solidFill>
                      <a:schemeClr val="tx1"/>
                    </a:solidFill>
                    <a:effectLst/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สรุป!$R$2:$U$2</c:f>
              <c:strCache>
                <c:ptCount val="4"/>
                <c:pt idx="0">
                  <c:v>สถานการณ์</c:v>
                </c:pt>
                <c:pt idx="1">
                  <c:v>นโยบาย</c:v>
                </c:pt>
                <c:pt idx="2">
                  <c:v>รูปแบบ</c:v>
                </c:pt>
                <c:pt idx="3">
                  <c:v>วิชาการ</c:v>
                </c:pt>
              </c:strCache>
            </c:strRef>
          </c:cat>
          <c:val>
            <c:numRef>
              <c:f>สรุป!$R$3:$U$3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2B1-4D1A-86F6-B3A397CD22D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solidFill>
          <a:schemeClr val="bg1"/>
        </a:solidFill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3000" b="1" i="0" u="none" strike="noStrike" kern="1200" baseline="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en-US"/>
          </a:p>
        </c:txPr>
      </c:legendEntry>
      <c:layout>
        <c:manualLayout>
          <c:xMode val="edge"/>
          <c:yMode val="edge"/>
          <c:x val="0.20611815906364889"/>
          <c:y val="0.85834608746116836"/>
          <c:w val="0.66582975603942851"/>
          <c:h val="0.120457303137980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baseline="0">
              <a:solidFill>
                <a:schemeClr val="tx1"/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540546637690302"/>
          <c:y val="0.1050460593695824"/>
          <c:w val="0.44688568210426333"/>
          <c:h val="0.61859078371751175"/>
        </c:manualLayout>
      </c:layout>
      <c:doughnutChart>
        <c:varyColors val="1"/>
        <c:ser>
          <c:idx val="0"/>
          <c:order val="0"/>
          <c:spPr>
            <a:ln>
              <a:solidFill>
                <a:schemeClr val="bg1">
                  <a:lumMod val="50000"/>
                </a:schemeClr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E93-4D6D-9186-BEB0B2588A0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E93-4D6D-9186-BEB0B2588A03}"/>
              </c:ext>
            </c:extLst>
          </c:dPt>
          <c:dPt>
            <c:idx val="2"/>
            <c:bubble3D val="0"/>
            <c:spPr>
              <a:solidFill>
                <a:srgbClr val="00A88F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E93-4D6D-9186-BEB0B2588A0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E93-4D6D-9186-BEB0B2588A03}"/>
              </c:ext>
            </c:extLst>
          </c:dPt>
          <c:dPt>
            <c:idx val="4"/>
            <c:bubble3D val="0"/>
            <c:spPr>
              <a:solidFill>
                <a:srgbClr val="98B6EC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E93-4D6D-9186-BEB0B2588A03}"/>
              </c:ext>
            </c:extLst>
          </c:dPt>
          <c:cat>
            <c:strRef>
              <c:f>สรุป!$W$2:$AA$2</c:f>
              <c:strCache>
                <c:ptCount val="5"/>
                <c:pt idx="0">
                  <c:v>คู่มือ สื่อ</c:v>
                </c:pt>
                <c:pt idx="1">
                  <c:v>อวช</c:v>
                </c:pt>
                <c:pt idx="2">
                  <c:v>กิจกรรม</c:v>
                </c:pt>
                <c:pt idx="3">
                  <c:v>สารสนเทศ</c:v>
                </c:pt>
                <c:pt idx="4">
                  <c:v>อบรม</c:v>
                </c:pt>
              </c:strCache>
            </c:strRef>
          </c:cat>
          <c:val>
            <c:numRef>
              <c:f>สรุป!$W$3:$AA$3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E93-4D6D-9186-BEB0B2588A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solidFill>
          <a:schemeClr val="bg1"/>
        </a:solidFill>
        <a:ln>
          <a:solidFill>
            <a:schemeClr val="bg1">
              <a:lumMod val="85000"/>
            </a:schemeClr>
          </a:solidFill>
        </a:ln>
        <a:effectLst/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31444045402597048"/>
          <c:y val="0.80130485559274256"/>
          <c:w val="0.42070698380245941"/>
          <c:h val="8.97112134502199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baseline="0">
              <a:solidFill>
                <a:schemeClr val="tx1"/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696358535819392E-2"/>
          <c:y val="0.15800293934134435"/>
          <c:w val="0.97237237226658568"/>
          <c:h val="0.5386657245065215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F48C4D"/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64499"/>
              </a:solidFill>
              <a:ln>
                <a:solidFill>
                  <a:srgbClr val="B967AE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4CD-44DC-A805-ED15C811BC56}"/>
              </c:ext>
            </c:extLst>
          </c:dPt>
          <c:dPt>
            <c:idx val="2"/>
            <c:invertIfNegative val="0"/>
            <c:bubble3D val="0"/>
            <c:spPr>
              <a:solidFill>
                <a:srgbClr val="B967AE"/>
              </a:solidFill>
              <a:ln>
                <a:solidFill>
                  <a:srgbClr val="B967AE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4CD-44DC-A805-ED15C811BC56}"/>
              </c:ext>
            </c:extLst>
          </c:dPt>
          <c:dPt>
            <c:idx val="3"/>
            <c:invertIfNegative val="0"/>
            <c:bubble3D val="0"/>
            <c:spPr>
              <a:solidFill>
                <a:srgbClr val="B967AE"/>
              </a:solidFill>
              <a:ln>
                <a:solidFill>
                  <a:srgbClr val="B967AE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4CD-44DC-A805-ED15C811BC56}"/>
              </c:ext>
            </c:extLst>
          </c:dPt>
          <c:dPt>
            <c:idx val="6"/>
            <c:invertIfNegative val="0"/>
            <c:bubble3D val="0"/>
            <c:spPr>
              <a:solidFill>
                <a:srgbClr val="F37020"/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4CD-44DC-A805-ED15C811BC56}"/>
              </c:ext>
            </c:extLst>
          </c:dPt>
          <c:dPt>
            <c:idx val="7"/>
            <c:invertIfNegative val="0"/>
            <c:bubble3D val="0"/>
            <c:spPr>
              <a:solidFill>
                <a:srgbClr val="F37020"/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4CD-44DC-A805-ED15C811BC56}"/>
              </c:ext>
            </c:extLst>
          </c:dPt>
          <c:dPt>
            <c:idx val="8"/>
            <c:invertIfNegative val="0"/>
            <c:bubble3D val="0"/>
            <c:spPr>
              <a:solidFill>
                <a:srgbClr val="0092CE"/>
              </a:solidFill>
              <a:ln>
                <a:solidFill>
                  <a:srgbClr val="00206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4CD-44DC-A805-ED15C811BC56}"/>
              </c:ext>
            </c:extLst>
          </c:dPt>
          <c:dPt>
            <c:idx val="9"/>
            <c:invertIfNegative val="0"/>
            <c:bubble3D val="0"/>
            <c:spPr>
              <a:solidFill>
                <a:srgbClr val="33A7D8"/>
              </a:solidFill>
              <a:ln>
                <a:solidFill>
                  <a:srgbClr val="00206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4CD-44DC-A805-ED15C811BC56}"/>
              </c:ext>
            </c:extLst>
          </c:dPt>
          <c:dPt>
            <c:idx val="10"/>
            <c:invertIfNegative val="0"/>
            <c:bubble3D val="0"/>
            <c:spPr>
              <a:solidFill>
                <a:srgbClr val="0092CE"/>
              </a:solidFill>
              <a:ln>
                <a:solidFill>
                  <a:srgbClr val="00206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4CD-44DC-A805-ED15C811BC56}"/>
              </c:ext>
            </c:extLst>
          </c:dPt>
          <c:dPt>
            <c:idx val="11"/>
            <c:invertIfNegative val="0"/>
            <c:bubble3D val="0"/>
            <c:spPr>
              <a:solidFill>
                <a:srgbClr val="0092CE"/>
              </a:solidFill>
              <a:ln>
                <a:solidFill>
                  <a:srgbClr val="00206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4CD-44DC-A805-ED15C811BC56}"/>
              </c:ext>
            </c:extLst>
          </c:dPt>
          <c:dPt>
            <c:idx val="12"/>
            <c:invertIfNegative val="0"/>
            <c:bubble3D val="0"/>
            <c:spPr>
              <a:solidFill>
                <a:srgbClr val="00A88F"/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4CD-44DC-A805-ED15C811BC56}"/>
              </c:ext>
            </c:extLst>
          </c:dPt>
          <c:dPt>
            <c:idx val="13"/>
            <c:invertIfNegative val="0"/>
            <c:bubble3D val="0"/>
            <c:spPr>
              <a:solidFill>
                <a:srgbClr val="00A88F"/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F4CD-44DC-A805-ED15C811BC56}"/>
              </c:ext>
            </c:extLst>
          </c:dPt>
          <c:dPt>
            <c:idx val="14"/>
            <c:invertIfNegative val="0"/>
            <c:bubble3D val="0"/>
            <c:spPr>
              <a:solidFill>
                <a:srgbClr val="00A88F"/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F4CD-44DC-A805-ED15C811BC56}"/>
              </c:ext>
            </c:extLst>
          </c:dPt>
          <c:dPt>
            <c:idx val="15"/>
            <c:invertIfNegative val="0"/>
            <c:bubble3D val="0"/>
            <c:spPr>
              <a:solidFill>
                <a:srgbClr val="00A88F"/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F4CD-44DC-A805-ED15C811BC56}"/>
              </c:ext>
            </c:extLst>
          </c:dPt>
          <c:dPt>
            <c:idx val="16"/>
            <c:invertIfNegative val="0"/>
            <c:bubble3D val="0"/>
            <c:spPr>
              <a:solidFill>
                <a:srgbClr val="FECB3E"/>
              </a:solidFill>
              <a:ln>
                <a:solidFill>
                  <a:srgbClr val="FFFF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F4CD-44DC-A805-ED15C811BC56}"/>
              </c:ext>
            </c:extLst>
          </c:dPt>
          <c:dPt>
            <c:idx val="17"/>
            <c:invertIfNegative val="0"/>
            <c:bubble3D val="0"/>
            <c:spPr>
              <a:solidFill>
                <a:srgbClr val="FECB3E"/>
              </a:solidFill>
              <a:ln>
                <a:solidFill>
                  <a:srgbClr val="FFFF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F4CD-44DC-A805-ED15C811BC56}"/>
              </c:ext>
            </c:extLst>
          </c:dPt>
          <c:dPt>
            <c:idx val="18"/>
            <c:invertIfNegative val="0"/>
            <c:bubble3D val="0"/>
            <c:spPr>
              <a:solidFill>
                <a:srgbClr val="FECB3E"/>
              </a:solidFill>
              <a:ln>
                <a:solidFill>
                  <a:srgbClr val="FFFF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F4CD-44DC-A805-ED15C811BC56}"/>
              </c:ext>
            </c:extLst>
          </c:dPt>
          <c:dPt>
            <c:idx val="19"/>
            <c:invertIfNegative val="0"/>
            <c:bubble3D val="0"/>
            <c:spPr>
              <a:solidFill>
                <a:srgbClr val="FECB3E"/>
              </a:solidFill>
              <a:ln>
                <a:solidFill>
                  <a:srgbClr val="FFFF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F4CD-44DC-A805-ED15C811BC56}"/>
              </c:ext>
            </c:extLst>
          </c:dPt>
          <c:dPt>
            <c:idx val="20"/>
            <c:invertIfNegative val="0"/>
            <c:bubble3D val="0"/>
            <c:spPr>
              <a:solidFill>
                <a:srgbClr val="E57FA4"/>
              </a:solidFill>
              <a:ln>
                <a:solidFill>
                  <a:srgbClr val="B967AE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F4CD-44DC-A805-ED15C811BC56}"/>
              </c:ext>
            </c:extLst>
          </c:dPt>
          <c:dPt>
            <c:idx val="21"/>
            <c:invertIfNegative val="0"/>
            <c:bubble3D val="0"/>
            <c:spPr>
              <a:solidFill>
                <a:srgbClr val="E57FA4"/>
              </a:solidFill>
              <a:ln>
                <a:solidFill>
                  <a:srgbClr val="B967AE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F4CD-44DC-A805-ED15C811BC56}"/>
              </c:ext>
            </c:extLst>
          </c:dPt>
          <c:dPt>
            <c:idx val="22"/>
            <c:invertIfNegative val="0"/>
            <c:bubble3D val="0"/>
            <c:spPr>
              <a:solidFill>
                <a:srgbClr val="E57FA4"/>
              </a:solidFill>
              <a:ln>
                <a:solidFill>
                  <a:srgbClr val="B967AE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F4CD-44DC-A805-ED15C811BC56}"/>
              </c:ext>
            </c:extLst>
          </c:dPt>
          <c:dPt>
            <c:idx val="23"/>
            <c:invertIfNegative val="0"/>
            <c:bubble3D val="0"/>
            <c:spPr>
              <a:solidFill>
                <a:srgbClr val="E57FA4"/>
              </a:solidFill>
              <a:ln>
                <a:solidFill>
                  <a:srgbClr val="B967AE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F4CD-44DC-A805-ED15C811BC56}"/>
              </c:ext>
            </c:extLst>
          </c:dPt>
          <c:dPt>
            <c:idx val="24"/>
            <c:invertIfNegative val="0"/>
            <c:bubble3D val="0"/>
            <c:spPr>
              <a:solidFill>
                <a:srgbClr val="85CAE7"/>
              </a:solidFill>
              <a:ln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B-F4CD-44DC-A805-ED15C811BC56}"/>
              </c:ext>
            </c:extLst>
          </c:dPt>
          <c:dPt>
            <c:idx val="25"/>
            <c:invertIfNegative val="0"/>
            <c:bubble3D val="0"/>
            <c:spPr>
              <a:solidFill>
                <a:srgbClr val="85CAE7"/>
              </a:solidFill>
              <a:ln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D-F4CD-44DC-A805-ED15C811BC56}"/>
              </c:ext>
            </c:extLst>
          </c:dPt>
          <c:dPt>
            <c:idx val="26"/>
            <c:invertIfNegative val="0"/>
            <c:bubble3D val="0"/>
            <c:spPr>
              <a:solidFill>
                <a:srgbClr val="85CAE7"/>
              </a:solidFill>
              <a:ln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F-F4CD-44DC-A805-ED15C811BC56}"/>
              </c:ext>
            </c:extLst>
          </c:dPt>
          <c:dPt>
            <c:idx val="27"/>
            <c:invertIfNegative val="0"/>
            <c:bubble3D val="0"/>
            <c:spPr>
              <a:solidFill>
                <a:srgbClr val="85CAE7"/>
              </a:solidFill>
              <a:ln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1-F4CD-44DC-A805-ED15C811BC56}"/>
              </c:ext>
            </c:extLst>
          </c:dPt>
          <c:dLbls>
            <c:delete val="1"/>
          </c:dLbls>
          <c:cat>
            <c:multiLvlStrRef>
              <c:f>สรุป!$AC$40:$BD$41</c:f>
              <c:multiLvlStrCache>
                <c:ptCount val="28"/>
                <c:lvl>
                  <c:pt idx="0">
                    <c:v>ไม่พอใจอย่างยิ่ง</c:v>
                  </c:pt>
                  <c:pt idx="1">
                    <c:v>ไม่พอใจ</c:v>
                  </c:pt>
                  <c:pt idx="2">
                    <c:v>พอใจ</c:v>
                  </c:pt>
                  <c:pt idx="3">
                    <c:v>พอใจอย่างยิ่ง</c:v>
                  </c:pt>
                  <c:pt idx="4">
                    <c:v>ไม่พอใจอย่างยิ่ง</c:v>
                  </c:pt>
                  <c:pt idx="5">
                    <c:v>ไม่พอใจ</c:v>
                  </c:pt>
                  <c:pt idx="6">
                    <c:v>พอใจ</c:v>
                  </c:pt>
                  <c:pt idx="7">
                    <c:v>พอใจอย่างยิ่ง</c:v>
                  </c:pt>
                  <c:pt idx="8">
                    <c:v>ไม่พอใจอย่างยิ่ง</c:v>
                  </c:pt>
                  <c:pt idx="9">
                    <c:v>ไม่พอใจ</c:v>
                  </c:pt>
                  <c:pt idx="10">
                    <c:v>พอใจ</c:v>
                  </c:pt>
                  <c:pt idx="11">
                    <c:v>พอใจอย่างยิ่ง</c:v>
                  </c:pt>
                  <c:pt idx="12">
                    <c:v>ไม่พอใจอย่างยิ่ง</c:v>
                  </c:pt>
                  <c:pt idx="13">
                    <c:v>ไม่พอใจ</c:v>
                  </c:pt>
                  <c:pt idx="14">
                    <c:v>พอใจ</c:v>
                  </c:pt>
                  <c:pt idx="15">
                    <c:v>พอใจอย่างยิ่ง</c:v>
                  </c:pt>
                  <c:pt idx="16">
                    <c:v>ไม่พอใจอย่างยิ่ง</c:v>
                  </c:pt>
                  <c:pt idx="17">
                    <c:v>ไม่พอใจ</c:v>
                  </c:pt>
                  <c:pt idx="18">
                    <c:v>พอใจ</c:v>
                  </c:pt>
                  <c:pt idx="19">
                    <c:v>พอใจอย่างยิ่ง</c:v>
                  </c:pt>
                  <c:pt idx="20">
                    <c:v>ไม่พอใจอย่างยิ่ง</c:v>
                  </c:pt>
                  <c:pt idx="21">
                    <c:v>ไม่พอใจ</c:v>
                  </c:pt>
                  <c:pt idx="22">
                    <c:v>พอใจ</c:v>
                  </c:pt>
                  <c:pt idx="23">
                    <c:v>พอใจอย่างยิ่ง</c:v>
                  </c:pt>
                  <c:pt idx="24">
                    <c:v>ไม่พอใจอย่างยิ่ง</c:v>
                  </c:pt>
                  <c:pt idx="25">
                    <c:v>ไม่พอใจ</c:v>
                  </c:pt>
                  <c:pt idx="26">
                    <c:v>พอใจ</c:v>
                  </c:pt>
                  <c:pt idx="27">
                    <c:v>พอใจอย่างยิ่ง</c:v>
                  </c:pt>
                </c:lvl>
                <c:lvl>
                  <c:pt idx="0">
                    <c:v>ความรู้ความสามารถ</c:v>
                  </c:pt>
                  <c:pt idx="4">
                    <c:v>เอาใจใส่ กระตือรือร้น รับผิดชอบ</c:v>
                  </c:pt>
                  <c:pt idx="8">
                    <c:v>ซื่อสัตย์สุจริต</c:v>
                  </c:pt>
                  <c:pt idx="12">
                    <c:v>สะดวกในการติดต่อประสานงาน</c:v>
                  </c:pt>
                  <c:pt idx="16">
                    <c:v>ตรงความต้องการ ความคาดหวัง</c:v>
                  </c:pt>
                  <c:pt idx="20">
                    <c:v>ผลิตภัณฑ์มีคุณภาพ เชื่อถือได้</c:v>
                  </c:pt>
                  <c:pt idx="24">
                    <c:v>ความพึงพอใจโดยรวม</c:v>
                  </c:pt>
                </c:lvl>
              </c:multiLvlStrCache>
            </c:multiLvlStrRef>
          </c:cat>
          <c:val>
            <c:numRef>
              <c:f>สรุป!$AC$42:$BD$42</c:f>
              <c:numCache>
                <c:formatCode>General</c:formatCode>
                <c:ptCount val="28"/>
                <c:pt idx="0">
                  <c:v>6</c:v>
                </c:pt>
                <c:pt idx="1">
                  <c:v>0</c:v>
                </c:pt>
                <c:pt idx="2">
                  <c:v>271</c:v>
                </c:pt>
                <c:pt idx="3">
                  <c:v>104</c:v>
                </c:pt>
                <c:pt idx="4">
                  <c:v>8</c:v>
                </c:pt>
                <c:pt idx="5">
                  <c:v>2</c:v>
                </c:pt>
                <c:pt idx="6">
                  <c:v>268</c:v>
                </c:pt>
                <c:pt idx="7">
                  <c:v>120</c:v>
                </c:pt>
                <c:pt idx="8">
                  <c:v>6</c:v>
                </c:pt>
                <c:pt idx="9">
                  <c:v>4</c:v>
                </c:pt>
                <c:pt idx="10">
                  <c:v>254</c:v>
                </c:pt>
                <c:pt idx="11">
                  <c:v>134</c:v>
                </c:pt>
                <c:pt idx="12">
                  <c:v>6</c:v>
                </c:pt>
                <c:pt idx="13">
                  <c:v>9</c:v>
                </c:pt>
                <c:pt idx="14">
                  <c:v>270</c:v>
                </c:pt>
                <c:pt idx="15">
                  <c:v>113</c:v>
                </c:pt>
                <c:pt idx="16">
                  <c:v>6</c:v>
                </c:pt>
                <c:pt idx="17">
                  <c:v>7</c:v>
                </c:pt>
                <c:pt idx="18">
                  <c:v>268</c:v>
                </c:pt>
                <c:pt idx="19">
                  <c:v>117</c:v>
                </c:pt>
                <c:pt idx="20">
                  <c:v>6</c:v>
                </c:pt>
                <c:pt idx="21">
                  <c:v>8</c:v>
                </c:pt>
                <c:pt idx="22">
                  <c:v>259</c:v>
                </c:pt>
                <c:pt idx="23">
                  <c:v>125</c:v>
                </c:pt>
                <c:pt idx="24">
                  <c:v>6</c:v>
                </c:pt>
                <c:pt idx="25">
                  <c:v>4</c:v>
                </c:pt>
                <c:pt idx="26">
                  <c:v>263</c:v>
                </c:pt>
                <c:pt idx="27">
                  <c:v>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2-F4CD-44DC-A805-ED15C811BC5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678861056"/>
        <c:axId val="-678870304"/>
      </c:barChart>
      <c:catAx>
        <c:axId val="-678861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en-US"/>
          </a:p>
        </c:txPr>
        <c:crossAx val="-678870304"/>
        <c:crosses val="autoZero"/>
        <c:auto val="1"/>
        <c:lblAlgn val="ctr"/>
        <c:lblOffset val="100"/>
        <c:noMultiLvlLbl val="0"/>
      </c:catAx>
      <c:valAx>
        <c:axId val="-6788703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678861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924461234961923E-2"/>
          <c:y val="8.8383838383838384E-2"/>
          <c:w val="0.89354655798529203"/>
          <c:h val="0.809512049630159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สรุป!$BF$2</c:f>
              <c:strCache>
                <c:ptCount val="1"/>
                <c:pt idx="0">
                  <c:v>ร้อยละ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16518B"/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6E6-4A02-A3C4-F4BCBE522E6A}"/>
              </c:ext>
            </c:extLst>
          </c:dPt>
          <c:dPt>
            <c:idx val="2"/>
            <c:invertIfNegative val="0"/>
            <c:bubble3D val="0"/>
            <c:spPr>
              <a:solidFill>
                <a:srgbClr val="276D9E"/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6E6-4A02-A3C4-F4BCBE522E6A}"/>
              </c:ext>
            </c:extLst>
          </c:dPt>
          <c:dPt>
            <c:idx val="3"/>
            <c:invertIfNegative val="0"/>
            <c:bubble3D val="0"/>
            <c:spPr>
              <a:solidFill>
                <a:srgbClr val="3183BB"/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6E6-4A02-A3C4-F4BCBE522E6A}"/>
              </c:ext>
            </c:extLst>
          </c:dPt>
          <c:dPt>
            <c:idx val="4"/>
            <c:invertIfNegative val="0"/>
            <c:bubble3D val="0"/>
            <c:spPr>
              <a:solidFill>
                <a:srgbClr val="6DA3C5"/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6E6-4A02-A3C4-F4BCBE522E6A}"/>
              </c:ext>
            </c:extLst>
          </c:dPt>
          <c:dPt>
            <c:idx val="5"/>
            <c:invertIfNegative val="0"/>
            <c:bubble3D val="0"/>
            <c:spPr>
              <a:solidFill>
                <a:srgbClr val="6FB0CC"/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6E6-4A02-A3C4-F4BCBE522E6A}"/>
              </c:ext>
            </c:extLst>
          </c:dPt>
          <c:dPt>
            <c:idx val="6"/>
            <c:invertIfNegative val="0"/>
            <c:bubble3D val="0"/>
            <c:spPr>
              <a:solidFill>
                <a:srgbClr val="85CAE7"/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6E6-4A02-A3C4-F4BCBE522E6A}"/>
              </c:ext>
            </c:extLst>
          </c:dPt>
          <c:dPt>
            <c:idx val="7"/>
            <c:invertIfNegative val="0"/>
            <c:bubble3D val="0"/>
            <c:spPr>
              <a:solidFill>
                <a:srgbClr val="CC00FF"/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6E6-4A02-A3C4-F4BCBE522E6A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TH SarabunPSK" panose="020B0500040200020003" pitchFamily="34" charset="-34"/>
                      <a:ea typeface="+mn-ea"/>
                      <a:cs typeface="TH SarabunPSK" panose="020B0500040200020003" pitchFamily="34" charset="-34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86E6-4A02-A3C4-F4BCBE522E6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TH SarabunPSK" panose="020B0500040200020003" pitchFamily="34" charset="-34"/>
                      <a:ea typeface="+mn-ea"/>
                      <a:cs typeface="TH SarabunPSK" panose="020B0500040200020003" pitchFamily="34" charset="-34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86E6-4A02-A3C4-F4BCBE522E6A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TH SarabunPSK" panose="020B0500040200020003" pitchFamily="34" charset="-34"/>
                      <a:ea typeface="+mn-ea"/>
                      <a:cs typeface="TH SarabunPSK" panose="020B0500040200020003" pitchFamily="34" charset="-34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86E6-4A02-A3C4-F4BCBE522E6A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TH SarabunPSK" panose="020B0500040200020003" pitchFamily="34" charset="-34"/>
                      <a:ea typeface="+mn-ea"/>
                      <a:cs typeface="TH SarabunPSK" panose="020B0500040200020003" pitchFamily="34" charset="-34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86E6-4A02-A3C4-F4BCBE522E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สรุป!$A$3:$A$10</c:f>
              <c:strCache>
                <c:ptCount val="8"/>
                <c:pt idx="0">
                  <c:v>อปท</c:v>
                </c:pt>
                <c:pt idx="1">
                  <c:v>ศูนย์อนามัย</c:v>
                </c:pt>
                <c:pt idx="2">
                  <c:v>สป</c:v>
                </c:pt>
                <c:pt idx="3">
                  <c:v>รร ตชด</c:v>
                </c:pt>
                <c:pt idx="4">
                  <c:v>รร กศน</c:v>
                </c:pt>
                <c:pt idx="5">
                  <c:v>รร สพฐ</c:v>
                </c:pt>
                <c:pt idx="6">
                  <c:v>อื่นๆ</c:v>
                </c:pt>
                <c:pt idx="7">
                  <c:v>รวม</c:v>
                </c:pt>
              </c:strCache>
            </c:strRef>
          </c:cat>
          <c:val>
            <c:numRef>
              <c:f>สรุป!$BF$3:$BF$10</c:f>
              <c:numCache>
                <c:formatCode>0.00</c:formatCode>
                <c:ptCount val="8"/>
                <c:pt idx="0">
                  <c:v>0</c:v>
                </c:pt>
                <c:pt idx="1">
                  <c:v>100</c:v>
                </c:pt>
                <c:pt idx="2">
                  <c:v>86.567164179104481</c:v>
                </c:pt>
                <c:pt idx="3">
                  <c:v>100</c:v>
                </c:pt>
                <c:pt idx="4">
                  <c:v>83.78378378378379</c:v>
                </c:pt>
                <c:pt idx="5">
                  <c:v>93.506493506493513</c:v>
                </c:pt>
                <c:pt idx="6">
                  <c:v>100</c:v>
                </c:pt>
                <c:pt idx="7">
                  <c:v>90.671641791044777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6E6-4A02-A3C4-F4BCBE522E6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678867584"/>
        <c:axId val="-678874112"/>
      </c:barChart>
      <c:catAx>
        <c:axId val="-67886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en-US"/>
          </a:p>
        </c:txPr>
        <c:crossAx val="-678874112"/>
        <c:crosses val="autoZero"/>
        <c:auto val="1"/>
        <c:lblAlgn val="ctr"/>
        <c:lblOffset val="100"/>
        <c:noMultiLvlLbl val="0"/>
      </c:catAx>
      <c:valAx>
        <c:axId val="-67887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en-US"/>
          </a:p>
        </c:txPr>
        <c:crossAx val="-67886758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288700645481637E-2"/>
          <c:y val="1.5412459254069335E-2"/>
          <c:w val="0.96448242928997019"/>
          <c:h val="0.86788124396749877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solidFill>
                <a:schemeClr val="bg1"/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FFC20F"/>
              </a:solidFill>
              <a:ln>
                <a:solidFill>
                  <a:schemeClr val="bg1"/>
                </a:solidFill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371-46CA-98BC-4E13906B6687}"/>
              </c:ext>
            </c:extLst>
          </c:dPt>
          <c:dPt>
            <c:idx val="1"/>
            <c:invertIfNegative val="0"/>
            <c:bubble3D val="0"/>
            <c:spPr>
              <a:solidFill>
                <a:srgbClr val="FECE3E"/>
              </a:solidFill>
              <a:ln>
                <a:solidFill>
                  <a:schemeClr val="bg1"/>
                </a:solidFill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371-46CA-98BC-4E13906B6687}"/>
              </c:ext>
            </c:extLst>
          </c:dPt>
          <c:dPt>
            <c:idx val="2"/>
            <c:invertIfNegative val="0"/>
            <c:bubble3D val="0"/>
            <c:spPr>
              <a:solidFill>
                <a:srgbClr val="FFE18B"/>
              </a:solidFill>
              <a:ln>
                <a:solidFill>
                  <a:schemeClr val="bg1"/>
                </a:solidFill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371-46CA-98BC-4E13906B668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63.10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371-46CA-98BC-4E13906B668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28.15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371-46CA-98BC-4E13906B668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8.73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3371-46CA-98BC-4E13906B66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สรุป!$BG$2:$BI$2</c:f>
              <c:strCache>
                <c:ptCount val="3"/>
                <c:pt idx="0">
                  <c:v>สร้างความเท่าเทียมกัน</c:v>
                </c:pt>
                <c:pt idx="1">
                  <c:v>การติดตามงาน ประสานงาน</c:v>
                </c:pt>
                <c:pt idx="2">
                  <c:v>ผลงานวิชาการ สารสนเทศ</c:v>
                </c:pt>
              </c:strCache>
            </c:strRef>
          </c:cat>
          <c:val>
            <c:numRef>
              <c:f>สรุป!$BG$10:$BI$10</c:f>
              <c:numCache>
                <c:formatCode>General</c:formatCode>
                <c:ptCount val="3"/>
                <c:pt idx="0">
                  <c:v>65</c:v>
                </c:pt>
                <c:pt idx="1">
                  <c:v>29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71-46CA-98BC-4E13906B668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-678868128"/>
        <c:axId val="-678863232"/>
      </c:barChart>
      <c:catAx>
        <c:axId val="-678868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en-US"/>
          </a:p>
        </c:txPr>
        <c:crossAx val="-678863232"/>
        <c:crosses val="autoZero"/>
        <c:auto val="1"/>
        <c:lblAlgn val="ctr"/>
        <c:lblOffset val="100"/>
        <c:noMultiLvlLbl val="0"/>
      </c:catAx>
      <c:valAx>
        <c:axId val="-6788632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678868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solidFill>
                <a:schemeClr val="bg1"/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6B439B"/>
              </a:solidFill>
              <a:ln>
                <a:solidFill>
                  <a:schemeClr val="bg1"/>
                </a:solidFill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A14-470A-B18B-F9F1886FA401}"/>
              </c:ext>
            </c:extLst>
          </c:dPt>
          <c:dPt>
            <c:idx val="1"/>
            <c:invertIfNegative val="0"/>
            <c:bubble3D val="0"/>
            <c:spPr>
              <a:solidFill>
                <a:srgbClr val="8869AD"/>
              </a:solidFill>
              <a:ln>
                <a:solidFill>
                  <a:schemeClr val="bg1"/>
                </a:solidFill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A14-470A-B18B-F9F1886FA401}"/>
              </c:ext>
            </c:extLst>
          </c:dPt>
          <c:dPt>
            <c:idx val="2"/>
            <c:invertIfNegative val="0"/>
            <c:bubble3D val="0"/>
            <c:spPr>
              <a:solidFill>
                <a:srgbClr val="B7A5CD"/>
              </a:solidFill>
              <a:ln>
                <a:solidFill>
                  <a:schemeClr val="bg1"/>
                </a:solidFill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A14-470A-B18B-F9F1886FA401}"/>
              </c:ext>
            </c:extLst>
          </c:dPt>
          <c:dPt>
            <c:idx val="3"/>
            <c:invertIfNegative val="0"/>
            <c:bubble3D val="0"/>
            <c:spPr>
              <a:solidFill>
                <a:srgbClr val="E3DAEB"/>
              </a:solidFill>
              <a:ln>
                <a:solidFill>
                  <a:schemeClr val="bg1"/>
                </a:solidFill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2A14-470A-B18B-F9F1886FA401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lt1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defRPr>
                    </a:pPr>
                    <a:r>
                      <a:rPr lang="en-US" dirty="0"/>
                      <a:t>39.37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lt1"/>
                      </a:solidFill>
                      <a:latin typeface="TH SarabunPSK" panose="020B0500040200020003" pitchFamily="34" charset="-34"/>
                      <a:ea typeface="+mn-ea"/>
                      <a:cs typeface="TH SarabunPSK" panose="020B0500040200020003" pitchFamily="34" charset="-34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A14-470A-B18B-F9F1886FA401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lt1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defRPr>
                    </a:pPr>
                    <a:r>
                      <a:rPr lang="en-US" dirty="0"/>
                      <a:t>39.37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lt1"/>
                      </a:solidFill>
                      <a:latin typeface="TH SarabunPSK" panose="020B0500040200020003" pitchFamily="34" charset="-34"/>
                      <a:ea typeface="+mn-ea"/>
                      <a:cs typeface="TH SarabunPSK" panose="020B0500040200020003" pitchFamily="34" charset="-34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A14-470A-B18B-F9F1886FA401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lt1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defRPr>
                    </a:pPr>
                    <a:r>
                      <a:rPr lang="en-US" dirty="0"/>
                      <a:t>9.83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lt1"/>
                      </a:solidFill>
                      <a:latin typeface="TH SarabunPSK" panose="020B0500040200020003" pitchFamily="34" charset="-34"/>
                      <a:ea typeface="+mn-ea"/>
                      <a:cs typeface="TH SarabunPSK" panose="020B0500040200020003" pitchFamily="34" charset="-34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A14-470A-B18B-F9F1886FA401}"/>
                </c:ext>
              </c:extLst>
            </c:dLbl>
            <c:dLbl>
              <c:idx val="3"/>
              <c:layout>
                <c:manualLayout>
                  <c:x val="-3.2563038003244767E-3"/>
                  <c:y val="9.269081901284179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defRPr>
                    </a:pPr>
                    <a:r>
                      <a:rPr lang="en-US" dirty="0"/>
                      <a:t>11.43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/>
                      </a:solidFill>
                      <a:latin typeface="TH SarabunPSK" panose="020B0500040200020003" pitchFamily="34" charset="-34"/>
                      <a:ea typeface="+mn-ea"/>
                      <a:cs typeface="TH SarabunPSK" panose="020B0500040200020003" pitchFamily="34" charset="-34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2A14-470A-B18B-F9F1886FA4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สรุป!$BJ$2:$BM$2</c:f>
              <c:strCache>
                <c:ptCount val="4"/>
                <c:pt idx="0">
                  <c:v>การสื่อสาร ประชาสัมพันธ์</c:v>
                </c:pt>
                <c:pt idx="1">
                  <c:v>ประสานงานไม่สะดวก ช้า</c:v>
                </c:pt>
                <c:pt idx="2">
                  <c:v>บุคลากรไม่เพียงพอ</c:v>
                </c:pt>
                <c:pt idx="3">
                  <c:v>ความครอบคลุม</c:v>
                </c:pt>
              </c:strCache>
            </c:strRef>
          </c:cat>
          <c:val>
            <c:numRef>
              <c:f>สรุป!$BJ$10:$BM$10</c:f>
              <c:numCache>
                <c:formatCode>General</c:formatCode>
                <c:ptCount val="4"/>
                <c:pt idx="0">
                  <c:v>24</c:v>
                </c:pt>
                <c:pt idx="1">
                  <c:v>24</c:v>
                </c:pt>
                <c:pt idx="2">
                  <c:v>6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A14-470A-B18B-F9F1886FA40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-678864864"/>
        <c:axId val="-678863776"/>
      </c:barChart>
      <c:catAx>
        <c:axId val="-678864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en-US"/>
          </a:p>
        </c:txPr>
        <c:crossAx val="-678863776"/>
        <c:crosses val="autoZero"/>
        <c:auto val="1"/>
        <c:lblAlgn val="ctr"/>
        <c:lblOffset val="100"/>
        <c:noMultiLvlLbl val="0"/>
      </c:catAx>
      <c:valAx>
        <c:axId val="-6788637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678864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176323261755886"/>
          <c:y val="1.6236869071385369E-3"/>
          <c:w val="0.70708162369106853"/>
          <c:h val="0.7950549144975424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E5AECE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1B56-42BB-8071-C1FFC110E61D}"/>
              </c:ext>
            </c:extLst>
          </c:dPt>
          <c:dPt>
            <c:idx val="1"/>
            <c:invertIfNegative val="0"/>
            <c:bubble3D val="0"/>
            <c:spPr>
              <a:solidFill>
                <a:srgbClr val="D773B3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1B56-42BB-8071-C1FFC110E61D}"/>
              </c:ext>
            </c:extLst>
          </c:dPt>
          <c:dPt>
            <c:idx val="2"/>
            <c:invertIfNegative val="0"/>
            <c:bubble3D val="0"/>
            <c:spPr>
              <a:solidFill>
                <a:srgbClr val="BF4995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1B56-42BB-8071-C1FFC110E61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23.21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B56-42BB-8071-C1FFC110E61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42.85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B56-42BB-8071-C1FFC110E61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33.92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1B56-42BB-8071-C1FFC110E6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สรุป!$BN$2:$BP$2</c:f>
              <c:strCache>
                <c:ptCount val="3"/>
                <c:pt idx="0">
                  <c:v>ควรประสานงานอย่างต่อเนื่อง ชัดเจน</c:v>
                </c:pt>
                <c:pt idx="1">
                  <c:v>การสื่อสารประชาสัมพันธ์ข้อมูล</c:v>
                </c:pt>
                <c:pt idx="2">
                  <c:v>เพิ่มความครอบคลุ่ม พัฒนาศักยภาพเครือข่าย</c:v>
                </c:pt>
              </c:strCache>
            </c:strRef>
          </c:cat>
          <c:val>
            <c:numRef>
              <c:f>สรุป!$BN$10:$BP$10</c:f>
              <c:numCache>
                <c:formatCode>General</c:formatCode>
                <c:ptCount val="3"/>
                <c:pt idx="0">
                  <c:v>13</c:v>
                </c:pt>
                <c:pt idx="1">
                  <c:v>24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B56-42BB-8071-C1FFC110E61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-678860512"/>
        <c:axId val="-678865952"/>
      </c:barChart>
      <c:catAx>
        <c:axId val="-6788605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en-US"/>
          </a:p>
        </c:txPr>
        <c:crossAx val="-678865952"/>
        <c:crosses val="autoZero"/>
        <c:auto val="1"/>
        <c:lblAlgn val="ctr"/>
        <c:lblOffset val="100"/>
        <c:noMultiLvlLbl val="0"/>
      </c:catAx>
      <c:valAx>
        <c:axId val="-67886595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678860512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latin typeface="TH SarabunPSK" panose="020B0500040200020003" pitchFamily="34" charset="-34"/>
          <a:cs typeface="TH SarabunPSK" panose="020B0500040200020003" pitchFamily="34" charset="-34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สรุป!$F$2</c:f>
              <c:strCache>
                <c:ptCount val="1"/>
                <c:pt idx="0">
                  <c:v>ร้อยละ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solidFill>
                <a:srgbClr val="D3A4CE"/>
              </a:solidFill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rgbClr val="A64499"/>
              </a:solidFill>
              <a:ln>
                <a:solidFill>
                  <a:srgbClr val="A64499"/>
                </a:solidFill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969-4E0F-AABA-93D3FDD0EFB7}"/>
              </c:ext>
            </c:extLst>
          </c:dPt>
          <c:dPt>
            <c:idx val="2"/>
            <c:invertIfNegative val="0"/>
            <c:bubble3D val="0"/>
            <c:spPr>
              <a:solidFill>
                <a:srgbClr val="B868AD"/>
              </a:solidFill>
              <a:ln>
                <a:solidFill>
                  <a:srgbClr val="A64499"/>
                </a:solidFill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969-4E0F-AABA-93D3FDD0EFB7}"/>
              </c:ext>
            </c:extLst>
          </c:dPt>
          <c:dPt>
            <c:idx val="3"/>
            <c:invertIfNegative val="0"/>
            <c:bubble3D val="0"/>
            <c:spPr>
              <a:solidFill>
                <a:srgbClr val="D3A4CE"/>
              </a:solidFill>
              <a:ln>
                <a:solidFill>
                  <a:srgbClr val="B868AD"/>
                </a:solidFill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969-4E0F-AABA-93D3FDD0EFB7}"/>
              </c:ext>
            </c:extLst>
          </c:dPt>
          <c:dPt>
            <c:idx val="4"/>
            <c:invertIfNegative val="0"/>
            <c:bubble3D val="0"/>
            <c:spPr>
              <a:solidFill>
                <a:srgbClr val="EDDBEB"/>
              </a:solidFill>
              <a:ln>
                <a:solidFill>
                  <a:srgbClr val="B868AD"/>
                </a:solidFill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969-4E0F-AABA-93D3FDD0EFB7}"/>
              </c:ext>
            </c:extLst>
          </c:dPt>
          <c:dPt>
            <c:idx val="5"/>
            <c:invertIfNegative val="0"/>
            <c:bubble3D val="0"/>
            <c:spPr>
              <a:solidFill>
                <a:srgbClr val="F7F0F7"/>
              </a:solidFill>
              <a:ln>
                <a:solidFill>
                  <a:srgbClr val="D3A4CE"/>
                </a:solidFill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969-4E0F-AABA-93D3FDD0EFB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สรุป!$A$3:$A$8</c:f>
              <c:strCache>
                <c:ptCount val="6"/>
                <c:pt idx="0">
                  <c:v>อปท</c:v>
                </c:pt>
                <c:pt idx="1">
                  <c:v>ศูนย์อนามัย</c:v>
                </c:pt>
                <c:pt idx="2">
                  <c:v>สป</c:v>
                </c:pt>
                <c:pt idx="3">
                  <c:v>รร ตชด</c:v>
                </c:pt>
                <c:pt idx="4">
                  <c:v>รร กศน</c:v>
                </c:pt>
                <c:pt idx="5">
                  <c:v>รร สพฐ</c:v>
                </c:pt>
              </c:strCache>
            </c:strRef>
          </c:cat>
          <c:val>
            <c:numRef>
              <c:f>สรุป!$F$3:$F$8</c:f>
              <c:numCache>
                <c:formatCode>0.00</c:formatCode>
                <c:ptCount val="6"/>
                <c:pt idx="0">
                  <c:v>0</c:v>
                </c:pt>
                <c:pt idx="1">
                  <c:v>100</c:v>
                </c:pt>
                <c:pt idx="2">
                  <c:v>60.909090909090914</c:v>
                </c:pt>
                <c:pt idx="3">
                  <c:v>100</c:v>
                </c:pt>
                <c:pt idx="4">
                  <c:v>94.871794871794862</c:v>
                </c:pt>
                <c:pt idx="5">
                  <c:v>52.739726027397261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969-4E0F-AABA-93D3FDD0EF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652258384"/>
        <c:axId val="-652255120"/>
      </c:barChart>
      <c:catAx>
        <c:axId val="-652258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en-US"/>
          </a:p>
        </c:txPr>
        <c:crossAx val="-652255120"/>
        <c:crosses val="autoZero"/>
        <c:auto val="1"/>
        <c:lblAlgn val="ctr"/>
        <c:lblOffset val="100"/>
        <c:noMultiLvlLbl val="0"/>
      </c:catAx>
      <c:valAx>
        <c:axId val="-652255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en-US"/>
          </a:p>
        </c:txPr>
        <c:crossAx val="-65225838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TH SarabunPSK" panose="020B0500040200020003" pitchFamily="34" charset="-34"/>
          <a:cs typeface="TH SarabunPSK" panose="020B0500040200020003" pitchFamily="34" charset="-34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302898828554621"/>
          <c:y val="8.5607984792135494E-2"/>
          <c:w val="0.50800339231089708"/>
          <c:h val="0.72464698759633817"/>
        </c:manualLayout>
      </c:layout>
      <c:doughnutChart>
        <c:varyColors val="1"/>
        <c:ser>
          <c:idx val="0"/>
          <c:order val="0"/>
          <c:spPr>
            <a:ln>
              <a:solidFill>
                <a:schemeClr val="bg1">
                  <a:lumMod val="50000"/>
                </a:schemeClr>
              </a:solidFill>
            </a:ln>
          </c:spPr>
          <c:dPt>
            <c:idx val="0"/>
            <c:bubble3D val="0"/>
            <c:spPr>
              <a:solidFill>
                <a:srgbClr val="E57FA4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4AE-4EE2-AED7-107D3DC412A5}"/>
              </c:ext>
            </c:extLst>
          </c:dPt>
          <c:dPt>
            <c:idx val="1"/>
            <c:bubble3D val="0"/>
            <c:spPr>
              <a:solidFill>
                <a:srgbClr val="BD6DA6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4AE-4EE2-AED7-107D3DC412A5}"/>
              </c:ext>
            </c:extLst>
          </c:dPt>
          <c:dPt>
            <c:idx val="2"/>
            <c:bubble3D val="0"/>
            <c:spPr>
              <a:solidFill>
                <a:srgbClr val="8E60A6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4AE-4EE2-AED7-107D3DC412A5}"/>
              </c:ext>
            </c:extLst>
          </c:dPt>
          <c:dPt>
            <c:idx val="3"/>
            <c:bubble3D val="0"/>
            <c:spPr>
              <a:solidFill>
                <a:srgbClr val="FF9A9F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4AE-4EE2-AED7-107D3DC412A5}"/>
              </c:ext>
            </c:extLst>
          </c:dPt>
          <c:dLbls>
            <c:dLbl>
              <c:idx val="0"/>
              <c:layout>
                <c:manualLayout>
                  <c:x val="7.9239191454519697E-3"/>
                  <c:y val="-8.4773810375641332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4AE-4EE2-AED7-107D3DC412A5}"/>
                </c:ext>
              </c:extLst>
            </c:dLbl>
            <c:dLbl>
              <c:idx val="2"/>
              <c:layout>
                <c:manualLayout>
                  <c:x val="9.9048989318151429E-3"/>
                  <c:y val="-7.8564913899247749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4AE-4EE2-AED7-107D3DC412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สรุป!$I$2:$L$2</c:f>
              <c:strCache>
                <c:ptCount val="4"/>
                <c:pt idx="0">
                  <c:v>สถานการณ์</c:v>
                </c:pt>
                <c:pt idx="1">
                  <c:v>นโยบาย</c:v>
                </c:pt>
                <c:pt idx="2">
                  <c:v>รูปแบบ</c:v>
                </c:pt>
                <c:pt idx="3">
                  <c:v>วิชาการ</c:v>
                </c:pt>
              </c:strCache>
            </c:strRef>
          </c:cat>
          <c:val>
            <c:numRef>
              <c:f>สรุป!$I$10:$L$10</c:f>
              <c:numCache>
                <c:formatCode>General</c:formatCode>
                <c:ptCount val="4"/>
                <c:pt idx="0">
                  <c:v>151</c:v>
                </c:pt>
                <c:pt idx="1">
                  <c:v>58</c:v>
                </c:pt>
                <c:pt idx="2">
                  <c:v>137</c:v>
                </c:pt>
                <c:pt idx="3">
                  <c:v>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4AE-4EE2-AED7-107D3DC412A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solidFill>
          <a:schemeClr val="bg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845699144700276"/>
          <c:y val="0.82463053533731834"/>
          <c:w val="0.57436418737947414"/>
          <c:h val="0.168349940066893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baseline="0">
              <a:solidFill>
                <a:schemeClr val="tx1"/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15674755782192"/>
          <c:y val="8.7938250523409131E-2"/>
          <c:w val="0.5790329614675801"/>
          <c:h val="0.64899334136159825"/>
        </c:manualLayout>
      </c:layout>
      <c:doughnutChart>
        <c:varyColors val="1"/>
        <c:ser>
          <c:idx val="0"/>
          <c:order val="0"/>
          <c:spPr>
            <a:ln w="9525">
              <a:solidFill>
                <a:schemeClr val="bg1">
                  <a:lumMod val="50000"/>
                </a:schemeClr>
              </a:solidFill>
            </a:ln>
          </c:spPr>
          <c:dPt>
            <c:idx val="0"/>
            <c:bubble3D val="0"/>
            <c:spPr>
              <a:solidFill>
                <a:srgbClr val="0092CE"/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CA1-404B-9621-DF697D1EE7C7}"/>
              </c:ext>
            </c:extLst>
          </c:dPt>
          <c:dPt>
            <c:idx val="1"/>
            <c:bubble3D val="0"/>
            <c:spPr>
              <a:solidFill>
                <a:srgbClr val="EBF6FB"/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CA1-404B-9621-DF697D1EE7C7}"/>
              </c:ext>
            </c:extLst>
          </c:dPt>
          <c:dPt>
            <c:idx val="2"/>
            <c:bubble3D val="0"/>
            <c:spPr>
              <a:solidFill>
                <a:srgbClr val="CEEAF6"/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CA1-404B-9621-DF697D1EE7C7}"/>
              </c:ext>
            </c:extLst>
          </c:dPt>
          <c:dPt>
            <c:idx val="3"/>
            <c:bubble3D val="0"/>
            <c:spPr>
              <a:solidFill>
                <a:srgbClr val="85CAE7"/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CA1-404B-9621-DF697D1EE7C7}"/>
              </c:ext>
            </c:extLst>
          </c:dPt>
          <c:dPt>
            <c:idx val="4"/>
            <c:bubble3D val="0"/>
            <c:spPr>
              <a:solidFill>
                <a:srgbClr val="33A7D8"/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CA1-404B-9621-DF697D1EE7C7}"/>
              </c:ext>
            </c:extLst>
          </c:dPt>
          <c:dLbls>
            <c:dLbl>
              <c:idx val="0"/>
              <c:layout>
                <c:manualLayout>
                  <c:x val="9.6142781872466318E-3"/>
                  <c:y val="-5.0026687465163505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A1-404B-9621-DF697D1EE7C7}"/>
                </c:ext>
              </c:extLst>
            </c:dLbl>
            <c:dLbl>
              <c:idx val="2"/>
              <c:layout>
                <c:manualLayout>
                  <c:x val="-1.9228556374493548E-3"/>
                  <c:y val="-7.5040031197746168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CA1-404B-9621-DF697D1EE7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000" b="1" i="0" u="none" strike="noStrike" kern="1200" baseline="0">
                    <a:solidFill>
                      <a:schemeClr val="tx1"/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สรุป!$M$2:$Q$2</c:f>
              <c:strCache>
                <c:ptCount val="5"/>
                <c:pt idx="0">
                  <c:v>คู่มือ สื่อ</c:v>
                </c:pt>
                <c:pt idx="1">
                  <c:v>อวช</c:v>
                </c:pt>
                <c:pt idx="2">
                  <c:v>กิจกรรม</c:v>
                </c:pt>
                <c:pt idx="3">
                  <c:v>สารสนเทศ</c:v>
                </c:pt>
                <c:pt idx="4">
                  <c:v>อบรม</c:v>
                </c:pt>
              </c:strCache>
            </c:strRef>
          </c:cat>
          <c:val>
            <c:numRef>
              <c:f>สรุป!$M$10:$Q$10</c:f>
              <c:numCache>
                <c:formatCode>General</c:formatCode>
                <c:ptCount val="5"/>
                <c:pt idx="0">
                  <c:v>196</c:v>
                </c:pt>
                <c:pt idx="1">
                  <c:v>31</c:v>
                </c:pt>
                <c:pt idx="2">
                  <c:v>160</c:v>
                </c:pt>
                <c:pt idx="3">
                  <c:v>69</c:v>
                </c:pt>
                <c:pt idx="4">
                  <c:v>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CA1-404B-9621-DF697D1EE7C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solidFill>
          <a:schemeClr val="bg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016581980268778"/>
          <c:y val="0.79101745222352859"/>
          <c:w val="0.70112888280573404"/>
          <c:h val="0.206481213403213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baseline="0">
              <a:solidFill>
                <a:schemeClr val="tx1"/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H SarabunPSK" panose="020B0500040200020003" pitchFamily="34" charset="-34"/>
          <a:cs typeface="TH SarabunPSK" panose="020B0500040200020003" pitchFamily="34" charset="-34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h-TH" sz="1400" b="0" i="0" baseline="0">
                <a:effectLst/>
              </a:rPr>
              <a:t>ผลิตภัณฑ์ที่ ร.ร. คาดหวัง</a:t>
            </a:r>
            <a:endParaRPr lang="th-TH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608495987649062"/>
          <c:y val="0.13264453734611242"/>
          <c:w val="0.5237361389428048"/>
          <c:h val="0.56305144465576951"/>
        </c:manualLayout>
      </c:layout>
      <c:doughnutChart>
        <c:varyColors val="1"/>
        <c:ser>
          <c:idx val="0"/>
          <c:order val="0"/>
          <c:spPr>
            <a:ln>
              <a:solidFill>
                <a:schemeClr val="bg1">
                  <a:lumMod val="50000"/>
                </a:schemeClr>
              </a:solidFill>
            </a:ln>
          </c:spPr>
          <c:dPt>
            <c:idx val="0"/>
            <c:bubble3D val="0"/>
            <c:spPr>
              <a:solidFill>
                <a:srgbClr val="98B6EC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0D5-49F9-8804-074029B0ED16}"/>
              </c:ext>
            </c:extLst>
          </c:dPt>
          <c:dPt>
            <c:idx val="1"/>
            <c:bubble3D val="0"/>
            <c:spPr>
              <a:solidFill>
                <a:srgbClr val="F1A3CD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0D5-49F9-8804-074029B0ED16}"/>
              </c:ext>
            </c:extLst>
          </c:dPt>
          <c:dPt>
            <c:idx val="2"/>
            <c:bubble3D val="0"/>
            <c:spPr>
              <a:solidFill>
                <a:srgbClr val="FBF2ED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0D5-49F9-8804-074029B0ED16}"/>
              </c:ext>
            </c:extLst>
          </c:dPt>
          <c:dPt>
            <c:idx val="3"/>
            <c:bubble3D val="0"/>
            <c:spPr>
              <a:solidFill>
                <a:srgbClr val="FF9F98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0D5-49F9-8804-074029B0ED16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0D5-49F9-8804-074029B0ED16}"/>
              </c:ext>
            </c:extLst>
          </c:dPt>
          <c:dLbls>
            <c:dLbl>
              <c:idx val="0"/>
              <c:layout>
                <c:manualLayout>
                  <c:x val="3.4329092722461617E-2"/>
                  <c:y val="1.641673096536817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793898972371592"/>
                      <c:h val="7.373588987671028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0D5-49F9-8804-074029B0ED16}"/>
                </c:ext>
              </c:extLst>
            </c:dLbl>
            <c:dLbl>
              <c:idx val="1"/>
              <c:layout>
                <c:manualLayout>
                  <c:x val="-7.6285991454298529E-17"/>
                  <c:y val="-2.578178701483041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0D5-49F9-8804-074029B0ED16}"/>
                </c:ext>
              </c:extLst>
            </c:dLbl>
            <c:dLbl>
              <c:idx val="2"/>
              <c:layout>
                <c:manualLayout>
                  <c:x val="2.0805510740885876E-3"/>
                  <c:y val="-7.734536104449124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0D5-49F9-8804-074029B0ED16}"/>
                </c:ext>
              </c:extLst>
            </c:dLbl>
            <c:dLbl>
              <c:idx val="3"/>
              <c:layout>
                <c:manualLayout>
                  <c:x val="1.6644408592708701E-2"/>
                  <c:y val="-2.115490389362175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0D5-49F9-8804-074029B0ED16}"/>
                </c:ext>
              </c:extLst>
            </c:dLbl>
            <c:dLbl>
              <c:idx val="4"/>
              <c:layout>
                <c:manualLayout>
                  <c:x val="4.1611021481771752E-3"/>
                  <c:y val="-1.254947448250039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0D5-49F9-8804-074029B0ED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000" b="1" i="0" u="none" strike="noStrike" kern="1200" baseline="0">
                    <a:solidFill>
                      <a:schemeClr val="tx1"/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rgbClr val="F1A3CD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สรุป!$R$2:$V$2</c:f>
              <c:strCache>
                <c:ptCount val="5"/>
                <c:pt idx="0">
                  <c:v>สถานการณ์</c:v>
                </c:pt>
                <c:pt idx="1">
                  <c:v>นโยบาย</c:v>
                </c:pt>
                <c:pt idx="2">
                  <c:v>รูปแบบ</c:v>
                </c:pt>
                <c:pt idx="3">
                  <c:v>วิชาการ</c:v>
                </c:pt>
                <c:pt idx="4">
                  <c:v>วัสดุอุปกรณ์</c:v>
                </c:pt>
              </c:strCache>
            </c:strRef>
          </c:cat>
          <c:val>
            <c:numRef>
              <c:f>สรุป!$R$10:$V$10</c:f>
              <c:numCache>
                <c:formatCode>General</c:formatCode>
                <c:ptCount val="5"/>
                <c:pt idx="0">
                  <c:v>109</c:v>
                </c:pt>
                <c:pt idx="1">
                  <c:v>9</c:v>
                </c:pt>
                <c:pt idx="2">
                  <c:v>234</c:v>
                </c:pt>
                <c:pt idx="3">
                  <c:v>92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0D5-49F9-8804-074029B0ED1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solidFill>
          <a:schemeClr val="bg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16519903174102"/>
          <c:y val="0.72574374881337245"/>
          <c:w val="0.55639063378500409"/>
          <c:h val="0.274256251186627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baseline="0">
              <a:solidFill>
                <a:schemeClr val="tx1"/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H SarabunPSK" panose="020B0500040200020003" pitchFamily="34" charset="-34"/>
          <a:cs typeface="TH SarabunPSK" panose="020B0500040200020003" pitchFamily="34" charset="-34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294019543758439"/>
          <c:y val="0.10194782242660315"/>
          <c:w val="0.55778585391352409"/>
          <c:h val="0.60514964420983253"/>
        </c:manualLayout>
      </c:layout>
      <c:doughnutChart>
        <c:varyColors val="1"/>
        <c:ser>
          <c:idx val="0"/>
          <c:order val="0"/>
          <c:spPr>
            <a:ln>
              <a:solidFill>
                <a:schemeClr val="bg1">
                  <a:lumMod val="50000"/>
                </a:schemeClr>
              </a:solidFill>
            </a:ln>
          </c:spPr>
          <c:dPt>
            <c:idx val="0"/>
            <c:bubble3D val="0"/>
            <c:spPr>
              <a:solidFill>
                <a:srgbClr val="C2549D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70F-41EE-913B-7E68E7D1BF5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70F-41EE-913B-7E68E7D1BF5F}"/>
              </c:ext>
            </c:extLst>
          </c:dPt>
          <c:dPt>
            <c:idx val="2"/>
            <c:bubble3D val="0"/>
            <c:spPr>
              <a:solidFill>
                <a:srgbClr val="FC8370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70F-41EE-913B-7E68E7D1BF5F}"/>
              </c:ext>
            </c:extLst>
          </c:dPt>
          <c:dPt>
            <c:idx val="3"/>
            <c:bubble3D val="0"/>
            <c:spPr>
              <a:solidFill>
                <a:srgbClr val="FECB3E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70F-41EE-913B-7E68E7D1BF5F}"/>
              </c:ext>
            </c:extLst>
          </c:dPt>
          <c:dPt>
            <c:idx val="4"/>
            <c:bubble3D val="0"/>
            <c:spPr>
              <a:solidFill>
                <a:srgbClr val="7E549E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70F-41EE-913B-7E68E7D1BF5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70F-41EE-913B-7E68E7D1BF5F}"/>
              </c:ext>
            </c:extLst>
          </c:dPt>
          <c:dLbls>
            <c:dLbl>
              <c:idx val="0"/>
              <c:layout>
                <c:manualLayout>
                  <c:x val="8.7522737821503927E-3"/>
                  <c:y val="-7.121597824865912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0F-41EE-913B-7E68E7D1BF5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0F-41EE-913B-7E68E7D1BF5F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70F-41EE-913B-7E68E7D1BF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000" b="1" i="0" u="none" strike="noStrike" kern="1200" baseline="0">
                    <a:solidFill>
                      <a:schemeClr val="tx1"/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สรุป!$W$2:$AB$2</c:f>
              <c:strCache>
                <c:ptCount val="6"/>
                <c:pt idx="0">
                  <c:v>คู่มือ สื่อ</c:v>
                </c:pt>
                <c:pt idx="1">
                  <c:v>อวช</c:v>
                </c:pt>
                <c:pt idx="2">
                  <c:v>กิจกรรม</c:v>
                </c:pt>
                <c:pt idx="3">
                  <c:v>สารสนเทศ</c:v>
                </c:pt>
                <c:pt idx="4">
                  <c:v>อบรม</c:v>
                </c:pt>
                <c:pt idx="5">
                  <c:v>ตรวจสุขภาพนักเรียน</c:v>
                </c:pt>
              </c:strCache>
            </c:strRef>
          </c:cat>
          <c:val>
            <c:numRef>
              <c:f>สรุป!$W$10:$AB$10</c:f>
              <c:numCache>
                <c:formatCode>General</c:formatCode>
                <c:ptCount val="6"/>
                <c:pt idx="0">
                  <c:v>129</c:v>
                </c:pt>
                <c:pt idx="1">
                  <c:v>0</c:v>
                </c:pt>
                <c:pt idx="2">
                  <c:v>207</c:v>
                </c:pt>
                <c:pt idx="3">
                  <c:v>39</c:v>
                </c:pt>
                <c:pt idx="4">
                  <c:v>68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70F-41EE-913B-7E68E7D1BF5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solidFill>
          <a:schemeClr val="bg1"/>
        </a:solidFill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29150343733492573"/>
          <c:y val="0.74847170697596943"/>
          <c:w val="0.56846018215066796"/>
          <c:h val="0.204638646201076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baseline="0">
              <a:solidFill>
                <a:schemeClr val="tx1"/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H SarabunPSK" panose="020B0500040200020003" pitchFamily="34" charset="-34"/>
          <a:cs typeface="TH SarabunPSK" panose="020B0500040200020003" pitchFamily="34" charset="-34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90909486085971"/>
          <c:y val="0.11075343781880836"/>
          <c:w val="0.58738302640878171"/>
          <c:h val="0.60974509620327322"/>
        </c:manualLayout>
      </c:layout>
      <c:doughnutChart>
        <c:varyColors val="1"/>
        <c:ser>
          <c:idx val="0"/>
          <c:order val="0"/>
          <c:spPr>
            <a:ln>
              <a:solidFill>
                <a:schemeClr val="bg1">
                  <a:lumMod val="50000"/>
                </a:schemeClr>
              </a:solidFill>
            </a:ln>
          </c:spPr>
          <c:dPt>
            <c:idx val="0"/>
            <c:bubble3D val="0"/>
            <c:spPr>
              <a:solidFill>
                <a:srgbClr val="ED639E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BFB-49CC-BB6B-98B45C7DF43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BFB-49CC-BB6B-98B45C7DF439}"/>
              </c:ext>
            </c:extLst>
          </c:dPt>
          <c:dPt>
            <c:idx val="2"/>
            <c:bubble3D val="0"/>
            <c:spPr>
              <a:solidFill>
                <a:srgbClr val="D7D1F5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BFB-49CC-BB6B-98B45C7DF439}"/>
              </c:ext>
            </c:extLst>
          </c:dPt>
          <c:dPt>
            <c:idx val="3"/>
            <c:bubble3D val="0"/>
            <c:spPr>
              <a:solidFill>
                <a:srgbClr val="4435AC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BFB-49CC-BB6B-98B45C7DF43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BFB-49CC-BB6B-98B45C7DF439}"/>
              </c:ext>
            </c:extLst>
          </c:dPt>
          <c:dLbls>
            <c:dLbl>
              <c:idx val="0"/>
              <c:layout>
                <c:manualLayout>
                  <c:x val="2.3002587519410987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3000" b="1" i="0" u="none" strike="noStrike" kern="1200" baseline="0">
                      <a:solidFill>
                        <a:schemeClr val="tx1"/>
                      </a:solidFill>
                      <a:latin typeface="TH SarabunPSK" panose="020B0500040200020003" pitchFamily="34" charset="-34"/>
                      <a:ea typeface="+mn-ea"/>
                      <a:cs typeface="TH SarabunPSK" panose="020B0500040200020003" pitchFamily="34" charset="-34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BFB-49CC-BB6B-98B45C7DF439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3000" b="1" i="0" u="none" strike="noStrike" kern="1200" baseline="0">
                      <a:solidFill>
                        <a:schemeClr val="tx1"/>
                      </a:solidFill>
                      <a:latin typeface="TH SarabunPSK" panose="020B0500040200020003" pitchFamily="34" charset="-34"/>
                      <a:ea typeface="+mn-ea"/>
                      <a:cs typeface="TH SarabunPSK" panose="020B0500040200020003" pitchFamily="34" charset="-34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ABFB-49CC-BB6B-98B45C7DF439}"/>
                </c:ext>
              </c:extLst>
            </c:dLbl>
            <c:dLbl>
              <c:idx val="3"/>
              <c:layout>
                <c:manualLayout>
                  <c:x val="9.2010350077647313E-3"/>
                  <c:y val="-2.8229656031643889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BFB-49CC-BB6B-98B45C7DF43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BFB-49CC-BB6B-98B45C7DF4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000" b="1" i="0" u="none" strike="noStrike" kern="1200" baseline="0">
                    <a:solidFill>
                      <a:srgbClr val="F8F8F8"/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สรุป!$R$2:$V$2</c:f>
              <c:strCache>
                <c:ptCount val="5"/>
                <c:pt idx="0">
                  <c:v>สถานการณ์</c:v>
                </c:pt>
                <c:pt idx="1">
                  <c:v>นโยบาย</c:v>
                </c:pt>
                <c:pt idx="2">
                  <c:v>รูปแบบ</c:v>
                </c:pt>
                <c:pt idx="3">
                  <c:v>วิชาการ</c:v>
                </c:pt>
                <c:pt idx="4">
                  <c:v>วัสดุอุปกรณ์</c:v>
                </c:pt>
              </c:strCache>
            </c:strRef>
          </c:cat>
          <c:val>
            <c:numRef>
              <c:f>สรุป!$R$4:$V$4</c:f>
              <c:numCache>
                <c:formatCode>General</c:formatCode>
                <c:ptCount val="5"/>
                <c:pt idx="0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BFB-49CC-BB6B-98B45C7DF43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75"/>
      </c:doughnutChart>
      <c:spPr>
        <a:solidFill>
          <a:schemeClr val="bg1"/>
        </a:solidFill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12305207025098905"/>
          <c:y val="0.75441908580285844"/>
          <c:w val="0.75619611824996325"/>
          <c:h val="0.109474538011075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baseline="0">
              <a:solidFill>
                <a:schemeClr val="tx1"/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TH SarabunPSK" panose="020B0500040200020003" pitchFamily="34" charset="-34"/>
          <a:cs typeface="TH SarabunPSK" panose="020B0500040200020003" pitchFamily="34" charset="-34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416490924953586"/>
          <c:y val="3.7323434564930293E-2"/>
          <c:w val="0.64180107971659683"/>
          <c:h val="0.74682355563347458"/>
        </c:manualLayout>
      </c:layout>
      <c:doughnutChart>
        <c:varyColors val="1"/>
        <c:ser>
          <c:idx val="0"/>
          <c:order val="0"/>
          <c:spPr>
            <a:ln>
              <a:solidFill>
                <a:schemeClr val="bg1">
                  <a:lumMod val="50000"/>
                </a:schemeClr>
              </a:solidFill>
            </a:ln>
          </c:spPr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0FA-44AC-BE31-86CAA2C0A4B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0FA-44AC-BE31-86CAA2C0A4BD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0FA-44AC-BE31-86CAA2C0A4B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0FA-44AC-BE31-86CAA2C0A4B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0FA-44AC-BE31-86CAA2C0A4BD}"/>
              </c:ext>
            </c:extLst>
          </c:dPt>
          <c:dLbls>
            <c:dLbl>
              <c:idx val="0"/>
              <c:layout>
                <c:manualLayout>
                  <c:x val="9.8885128572079282E-3"/>
                  <c:y val="-2.8766601386867297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FA-44AC-BE31-86CAA2C0A4B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FA-44AC-BE31-86CAA2C0A4B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0FA-44AC-BE31-86CAA2C0A4B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FA-44AC-BE31-86CAA2C0A4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000" b="1" i="0" u="none" strike="noStrike" kern="1200" baseline="0">
                    <a:solidFill>
                      <a:schemeClr val="tx1"/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สรุป!$W$2:$AA$2</c:f>
              <c:strCache>
                <c:ptCount val="5"/>
                <c:pt idx="0">
                  <c:v>คู่มือ สื่อ</c:v>
                </c:pt>
                <c:pt idx="1">
                  <c:v>อวช</c:v>
                </c:pt>
                <c:pt idx="2">
                  <c:v>กิจกรรม</c:v>
                </c:pt>
                <c:pt idx="3">
                  <c:v>สารสนเทศ</c:v>
                </c:pt>
                <c:pt idx="4">
                  <c:v>อบรม</c:v>
                </c:pt>
              </c:strCache>
            </c:strRef>
          </c:cat>
          <c:val>
            <c:numRef>
              <c:f>สรุป!$W$4:$AA$4</c:f>
              <c:numCache>
                <c:formatCode>General</c:formatCode>
                <c:ptCount val="5"/>
                <c:pt idx="0">
                  <c:v>4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0FA-44AC-BE31-86CAA2C0A4B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solidFill>
          <a:schemeClr val="bg1"/>
        </a:solidFill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33060977475602821"/>
          <c:y val="0.79091875798400135"/>
          <c:w val="0.58352114370383978"/>
          <c:h val="0.108394041983053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baseline="0">
              <a:solidFill>
                <a:schemeClr val="tx1"/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TH SarabunPSK" panose="020B0500040200020003" pitchFamily="34" charset="-34"/>
          <a:cs typeface="TH SarabunPSK" panose="020B0500040200020003" pitchFamily="34" charset="-34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0.2643</cdr:x>
      <cdr:y>0.60336</cdr:y>
    </cdr:from>
    <cdr:to>
      <cdr:x>0.3629</cdr:x>
      <cdr:y>0.66145</cdr:y>
    </cdr:to>
    <cdr:sp macro="" textlink="">
      <cdr:nvSpPr>
        <cdr:cNvPr id="2" name="กล่องข้อความ 1"/>
        <cdr:cNvSpPr txBox="1"/>
      </cdr:nvSpPr>
      <cdr:spPr>
        <a:xfrm xmlns:a="http://schemas.openxmlformats.org/drawingml/2006/main">
          <a:off x="1902320" y="3118833"/>
          <a:ext cx="709684" cy="3002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th-TH" sz="1100" dirty="0"/>
        </a:p>
      </cdr:txBody>
    </cdr:sp>
  </cdr:relSizeAnchor>
  <cdr:relSizeAnchor xmlns:cdr="http://schemas.openxmlformats.org/drawingml/2006/chartDrawing">
    <cdr:from>
      <cdr:x>0.33549</cdr:x>
      <cdr:y>0.37894</cdr:y>
    </cdr:from>
    <cdr:to>
      <cdr:x>0.46339</cdr:x>
      <cdr:y>0.51887</cdr:y>
    </cdr:to>
    <cdr:sp macro="" textlink="">
      <cdr:nvSpPr>
        <cdr:cNvPr id="3" name="กล่องข้อความ 2"/>
        <cdr:cNvSpPr txBox="1"/>
      </cdr:nvSpPr>
      <cdr:spPr>
        <a:xfrm xmlns:a="http://schemas.openxmlformats.org/drawingml/2006/main">
          <a:off x="2414713" y="1958773"/>
          <a:ext cx="920622" cy="723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th-TH" sz="2000" b="1" dirty="0">
              <a:latin typeface="TH SarabunPSK" panose="020B0500040200020003" pitchFamily="34" charset="-34"/>
              <a:cs typeface="TH SarabunPSK" panose="020B0500040200020003" pitchFamily="34" charset="-34"/>
            </a:rPr>
            <a:t>24.17 </a:t>
          </a:r>
        </a:p>
        <a:p xmlns:a="http://schemas.openxmlformats.org/drawingml/2006/main">
          <a:pPr algn="ctr"/>
          <a:r>
            <a:rPr lang="th-TH" sz="2000" dirty="0">
              <a:latin typeface="TH SarabunPSK" panose="020B0500040200020003" pitchFamily="34" charset="-34"/>
              <a:cs typeface="TH SarabunPSK" panose="020B0500040200020003" pitchFamily="34" charset="-34"/>
            </a:rPr>
            <a:t>(110 แห่ง)</a:t>
          </a:r>
        </a:p>
      </cdr:txBody>
    </cdr:sp>
  </cdr:relSizeAnchor>
  <cdr:relSizeAnchor xmlns:cdr="http://schemas.openxmlformats.org/drawingml/2006/chartDrawing">
    <cdr:from>
      <cdr:x>0.47224</cdr:x>
      <cdr:y>0.62184</cdr:y>
    </cdr:from>
    <cdr:to>
      <cdr:x>0.59739</cdr:x>
      <cdr:y>0.75879</cdr:y>
    </cdr:to>
    <cdr:sp macro="" textlink="">
      <cdr:nvSpPr>
        <cdr:cNvPr id="4" name="กล่องข้อความ 3"/>
        <cdr:cNvSpPr txBox="1"/>
      </cdr:nvSpPr>
      <cdr:spPr>
        <a:xfrm xmlns:a="http://schemas.openxmlformats.org/drawingml/2006/main">
          <a:off x="3399030" y="3214367"/>
          <a:ext cx="900753" cy="7078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th-TH" sz="2000" b="1" dirty="0">
              <a:latin typeface="TH SarabunPSK" panose="020B0500040200020003" pitchFamily="34" charset="-34"/>
              <a:cs typeface="TH SarabunPSK" panose="020B0500040200020003" pitchFamily="34" charset="-34"/>
            </a:rPr>
            <a:t>0.65 </a:t>
          </a:r>
        </a:p>
        <a:p xmlns:a="http://schemas.openxmlformats.org/drawingml/2006/main">
          <a:pPr algn="ctr"/>
          <a:r>
            <a:rPr lang="th-TH" sz="2000" dirty="0">
              <a:latin typeface="TH SarabunPSK" panose="020B0500040200020003" pitchFamily="34" charset="-34"/>
              <a:cs typeface="TH SarabunPSK" panose="020B0500040200020003" pitchFamily="34" charset="-34"/>
            </a:rPr>
            <a:t>(3 แห่ง)</a:t>
          </a:r>
        </a:p>
      </cdr:txBody>
    </cdr:sp>
  </cdr:relSizeAnchor>
  <cdr:relSizeAnchor xmlns:cdr="http://schemas.openxmlformats.org/drawingml/2006/chartDrawing">
    <cdr:from>
      <cdr:x>0.82935</cdr:x>
      <cdr:y>0.62184</cdr:y>
    </cdr:from>
    <cdr:to>
      <cdr:x>0.9522</cdr:x>
      <cdr:y>0.75879</cdr:y>
    </cdr:to>
    <cdr:sp macro="" textlink="">
      <cdr:nvSpPr>
        <cdr:cNvPr id="5" name="กล่องข้อความ 4"/>
        <cdr:cNvSpPr txBox="1"/>
      </cdr:nvSpPr>
      <cdr:spPr>
        <a:xfrm xmlns:a="http://schemas.openxmlformats.org/drawingml/2006/main">
          <a:off x="5969353" y="3214367"/>
          <a:ext cx="884242" cy="7078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th-TH" sz="2000" b="1" dirty="0">
              <a:latin typeface="TH SarabunPSK" panose="020B0500040200020003" pitchFamily="34" charset="-34"/>
              <a:cs typeface="TH SarabunPSK" panose="020B0500040200020003" pitchFamily="34" charset="-34"/>
            </a:rPr>
            <a:t>0.87</a:t>
          </a:r>
        </a:p>
        <a:p xmlns:a="http://schemas.openxmlformats.org/drawingml/2006/main">
          <a:pPr algn="ctr"/>
          <a:r>
            <a:rPr lang="th-TH" sz="2000" dirty="0">
              <a:latin typeface="TH SarabunPSK" panose="020B0500040200020003" pitchFamily="34" charset="-34"/>
              <a:cs typeface="TH SarabunPSK" panose="020B0500040200020003" pitchFamily="34" charset="-34"/>
            </a:rPr>
            <a:t> (4 แห่ง)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0.28679</cdr:x>
      <cdr:y>0.35733</cdr:y>
    </cdr:from>
    <cdr:to>
      <cdr:x>0.40144</cdr:x>
      <cdr:y>0.46906</cdr:y>
    </cdr:to>
    <cdr:sp macro="" textlink="">
      <cdr:nvSpPr>
        <cdr:cNvPr id="2" name="กล่องข้อความ 1"/>
        <cdr:cNvSpPr txBox="1"/>
      </cdr:nvSpPr>
      <cdr:spPr>
        <a:xfrm xmlns:a="http://schemas.openxmlformats.org/drawingml/2006/main">
          <a:off x="1945032" y="1750763"/>
          <a:ext cx="777545" cy="5474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th-TH" sz="3000" b="1" dirty="0">
              <a:latin typeface="TH SarabunPSK" panose="020B0500040200020003" pitchFamily="34" charset="-34"/>
              <a:cs typeface="TH SarabunPSK" panose="020B0500040200020003" pitchFamily="34" charset="-34"/>
            </a:rPr>
            <a:t>50</a:t>
          </a:r>
          <a:r>
            <a:rPr lang="en-US" sz="3000" b="1" dirty="0">
              <a:latin typeface="TH SarabunPSK" panose="020B0500040200020003" pitchFamily="34" charset="-34"/>
              <a:cs typeface="TH SarabunPSK" panose="020B0500040200020003" pitchFamily="34" charset="-34"/>
            </a:rPr>
            <a:t>%</a:t>
          </a:r>
          <a:endParaRPr lang="th-TH" sz="3000" b="1" dirty="0">
            <a:latin typeface="TH SarabunPSK" panose="020B0500040200020003" pitchFamily="34" charset="-34"/>
            <a:cs typeface="TH SarabunPSK" panose="020B0500040200020003" pitchFamily="34" charset="-34"/>
          </a:endParaRPr>
        </a:p>
      </cdr:txBody>
    </cdr:sp>
  </cdr:relSizeAnchor>
  <cdr:relSizeAnchor xmlns:cdr="http://schemas.openxmlformats.org/drawingml/2006/chartDrawing">
    <cdr:from>
      <cdr:x>0.6733</cdr:x>
      <cdr:y>0.3593</cdr:y>
    </cdr:from>
    <cdr:to>
      <cdr:x>0.80239</cdr:x>
      <cdr:y>0.47103</cdr:y>
    </cdr:to>
    <cdr:sp macro="" textlink="">
      <cdr:nvSpPr>
        <cdr:cNvPr id="3" name="กล่องข้อความ 1"/>
        <cdr:cNvSpPr txBox="1"/>
      </cdr:nvSpPr>
      <cdr:spPr>
        <a:xfrm xmlns:a="http://schemas.openxmlformats.org/drawingml/2006/main">
          <a:off x="4566367" y="1760388"/>
          <a:ext cx="875488" cy="547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h-TH" sz="3000" b="1" dirty="0">
              <a:latin typeface="TH SarabunPSK" panose="020B0500040200020003" pitchFamily="34" charset="-34"/>
              <a:cs typeface="TH SarabunPSK" panose="020B0500040200020003" pitchFamily="34" charset="-34"/>
            </a:rPr>
            <a:t>50</a:t>
          </a:r>
          <a:r>
            <a:rPr lang="en-US" sz="3000" b="1" dirty="0">
              <a:latin typeface="TH SarabunPSK" panose="020B0500040200020003" pitchFamily="34" charset="-34"/>
              <a:cs typeface="TH SarabunPSK" panose="020B0500040200020003" pitchFamily="34" charset="-34"/>
            </a:rPr>
            <a:t>%</a:t>
          </a:r>
          <a:endParaRPr lang="th-TH" sz="3000" b="1" dirty="0">
            <a:latin typeface="TH SarabunPSK" panose="020B0500040200020003" pitchFamily="34" charset="-34"/>
            <a:cs typeface="TH SarabunPSK" panose="020B0500040200020003" pitchFamily="34" charset="-34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A4765-D0C7-4AE2-A394-9DB79A8F495F}" type="datetimeFigureOut">
              <a:rPr lang="th-TH" smtClean="0"/>
              <a:t>06/08/63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82E76-13CF-4E82-8CA2-6DA372116C7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32365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82E76-13CF-4E82-8CA2-6DA372116C7B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68342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D34D-1707-4995-A808-A94287A4CFD6}" type="datetimeFigureOut">
              <a:rPr lang="th-TH" smtClean="0"/>
              <a:t>06/08/63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11DD0-567D-4BF3-AAC5-823F825F59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37742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D34D-1707-4995-A808-A94287A4CFD6}" type="datetimeFigureOut">
              <a:rPr lang="th-TH" smtClean="0"/>
              <a:t>06/08/63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11DD0-567D-4BF3-AAC5-823F825F59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0238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D34D-1707-4995-A808-A94287A4CFD6}" type="datetimeFigureOut">
              <a:rPr lang="th-TH" smtClean="0"/>
              <a:t>06/08/63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11DD0-567D-4BF3-AAC5-823F825F596E}" type="slidenum">
              <a:rPr lang="th-TH" smtClean="0"/>
              <a:t>‹#›</a:t>
            </a:fld>
            <a:endParaRPr lang="th-TH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5230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D34D-1707-4995-A808-A94287A4CFD6}" type="datetimeFigureOut">
              <a:rPr lang="th-TH" smtClean="0"/>
              <a:t>06/08/63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11DD0-567D-4BF3-AAC5-823F825F59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70584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D34D-1707-4995-A808-A94287A4CFD6}" type="datetimeFigureOut">
              <a:rPr lang="th-TH" smtClean="0"/>
              <a:t>06/08/63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11DD0-567D-4BF3-AAC5-823F825F596E}" type="slidenum">
              <a:rPr lang="th-TH" smtClean="0"/>
              <a:t>‹#›</a:t>
            </a:fld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1044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D34D-1707-4995-A808-A94287A4CFD6}" type="datetimeFigureOut">
              <a:rPr lang="th-TH" smtClean="0"/>
              <a:t>06/08/63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11DD0-567D-4BF3-AAC5-823F825F59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55958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D34D-1707-4995-A808-A94287A4CFD6}" type="datetimeFigureOut">
              <a:rPr lang="th-TH" smtClean="0"/>
              <a:t>06/08/63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11DD0-567D-4BF3-AAC5-823F825F59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042172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D34D-1707-4995-A808-A94287A4CFD6}" type="datetimeFigureOut">
              <a:rPr lang="th-TH" smtClean="0"/>
              <a:t>06/08/63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11DD0-567D-4BF3-AAC5-823F825F59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0645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D34D-1707-4995-A808-A94287A4CFD6}" type="datetimeFigureOut">
              <a:rPr lang="th-TH" smtClean="0"/>
              <a:t>06/08/63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11DD0-567D-4BF3-AAC5-823F825F59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57351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D34D-1707-4995-A808-A94287A4CFD6}" type="datetimeFigureOut">
              <a:rPr lang="th-TH" smtClean="0"/>
              <a:t>06/08/63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11DD0-567D-4BF3-AAC5-823F825F59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65837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D34D-1707-4995-A808-A94287A4CFD6}" type="datetimeFigureOut">
              <a:rPr lang="th-TH" smtClean="0"/>
              <a:t>06/08/63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11DD0-567D-4BF3-AAC5-823F825F59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718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D34D-1707-4995-A808-A94287A4CFD6}" type="datetimeFigureOut">
              <a:rPr lang="th-TH" smtClean="0"/>
              <a:t>06/08/63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11DD0-567D-4BF3-AAC5-823F825F59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7935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D34D-1707-4995-A808-A94287A4CFD6}" type="datetimeFigureOut">
              <a:rPr lang="th-TH" smtClean="0"/>
              <a:t>06/08/63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11DD0-567D-4BF3-AAC5-823F825F59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6383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D34D-1707-4995-A808-A94287A4CFD6}" type="datetimeFigureOut">
              <a:rPr lang="th-TH" smtClean="0"/>
              <a:t>06/08/63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11DD0-567D-4BF3-AAC5-823F825F59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9292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D34D-1707-4995-A808-A94287A4CFD6}" type="datetimeFigureOut">
              <a:rPr lang="th-TH" smtClean="0"/>
              <a:t>06/08/63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11DD0-567D-4BF3-AAC5-823F825F59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33153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D34D-1707-4995-A808-A94287A4CFD6}" type="datetimeFigureOut">
              <a:rPr lang="th-TH" smtClean="0"/>
              <a:t>06/08/63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11DD0-567D-4BF3-AAC5-823F825F59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13359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5D34D-1707-4995-A808-A94287A4CFD6}" type="datetimeFigureOut">
              <a:rPr lang="th-TH" smtClean="0"/>
              <a:t>06/08/63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8211DD0-567D-4BF3-AAC5-823F825F596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77852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403415" y="1354136"/>
            <a:ext cx="11604811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h-TH" sz="7000" b="1" cap="none" spc="0" dirty="0">
                <a:ln w="95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สำรวจความต้องการ </a:t>
            </a:r>
          </a:p>
          <a:p>
            <a:r>
              <a:rPr lang="th-TH" sz="7000" b="1" cap="none" spc="0" dirty="0">
                <a:ln w="95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ความคาดหวัง </a:t>
            </a:r>
          </a:p>
          <a:p>
            <a:r>
              <a:rPr lang="th-TH" sz="7000" b="1" cap="none" spc="0" dirty="0">
                <a:ln w="95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ความพึงพอใจ ความผูกพัน</a:t>
            </a:r>
          </a:p>
          <a:p>
            <a:r>
              <a:rPr lang="th-TH" sz="7000" b="1" cap="none" spc="0" dirty="0">
                <a:ln w="95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ของผู้รับบริการและผู้มีส่วนได้ส่วนเสีย</a:t>
            </a:r>
          </a:p>
        </p:txBody>
      </p:sp>
    </p:spTree>
    <p:extLst>
      <p:ext uri="{BB962C8B-B14F-4D97-AF65-F5344CB8AC3E}">
        <p14:creationId xmlns:p14="http://schemas.microsoft.com/office/powerpoint/2010/main" val="334871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6644121"/>
              </p:ext>
            </p:extLst>
          </p:nvPr>
        </p:nvGraphicFramePr>
        <p:xfrm>
          <a:off x="2218765" y="1313295"/>
          <a:ext cx="7866529" cy="4944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สี่เหลี่ยมผืนผ้า 5"/>
          <p:cNvSpPr/>
          <p:nvPr/>
        </p:nvSpPr>
        <p:spPr>
          <a:xfrm>
            <a:off x="5392381" y="0"/>
            <a:ext cx="1972015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h-TH" sz="7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จุดเด่น</a:t>
            </a:r>
          </a:p>
        </p:txBody>
      </p:sp>
    </p:spTree>
    <p:extLst>
      <p:ext uri="{BB962C8B-B14F-4D97-AF65-F5344CB8AC3E}">
        <p14:creationId xmlns:p14="http://schemas.microsoft.com/office/powerpoint/2010/main" val="2014708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0362764"/>
              </p:ext>
            </p:extLst>
          </p:nvPr>
        </p:nvGraphicFramePr>
        <p:xfrm>
          <a:off x="2190908" y="1201201"/>
          <a:ext cx="7800255" cy="5069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สี่เหลี่ยมผืนผ้า 4"/>
          <p:cNvSpPr/>
          <p:nvPr/>
        </p:nvSpPr>
        <p:spPr>
          <a:xfrm>
            <a:off x="5355156" y="242047"/>
            <a:ext cx="2100255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h-TH" sz="70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จุดด้อย</a:t>
            </a: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2568389" y="1555342"/>
            <a:ext cx="142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จำนวนคน</a:t>
            </a:r>
          </a:p>
        </p:txBody>
      </p:sp>
    </p:spTree>
    <p:extLst>
      <p:ext uri="{BB962C8B-B14F-4D97-AF65-F5344CB8AC3E}">
        <p14:creationId xmlns:p14="http://schemas.microsoft.com/office/powerpoint/2010/main" val="248028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1920188"/>
              </p:ext>
            </p:extLst>
          </p:nvPr>
        </p:nvGraphicFramePr>
        <p:xfrm>
          <a:off x="1922928" y="1385045"/>
          <a:ext cx="8364071" cy="4693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สี่เหลี่ยมผืนผ้า 4"/>
          <p:cNvSpPr/>
          <p:nvPr/>
        </p:nvSpPr>
        <p:spPr>
          <a:xfrm>
            <a:off x="4343085" y="183795"/>
            <a:ext cx="3445174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h-TH" sz="7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ข้อเสนอแนะ</a:t>
            </a:r>
          </a:p>
        </p:txBody>
      </p:sp>
      <p:sp>
        <p:nvSpPr>
          <p:cNvPr id="8" name="กล่องข้อความ 7"/>
          <p:cNvSpPr txBox="1"/>
          <p:nvPr/>
        </p:nvSpPr>
        <p:spPr>
          <a:xfrm>
            <a:off x="6710081" y="5643248"/>
            <a:ext cx="142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จำนวนคน</a:t>
            </a:r>
          </a:p>
        </p:txBody>
      </p:sp>
    </p:spTree>
    <p:extLst>
      <p:ext uri="{BB962C8B-B14F-4D97-AF65-F5344CB8AC3E}">
        <p14:creationId xmlns:p14="http://schemas.microsoft.com/office/powerpoint/2010/main" val="3081808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615316" y="698254"/>
            <a:ext cx="7174636" cy="2145614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en-US" sz="3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</a:t>
            </a:r>
            <a:r>
              <a:rPr lang="th-TH" sz="3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ควรมีการคืนข้อมูลผลการดำเนินงานให้กับพื้นที่</a:t>
            </a:r>
            <a:br>
              <a:rPr lang="th-TH" sz="3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3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</a:t>
            </a:r>
            <a:r>
              <a:rPr lang="th-TH" sz="3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ควรมีตัวแทนผู้ประสานงานหลักแต่ละอำเภอ/เขต</a:t>
            </a:r>
            <a:br>
              <a:rPr lang="th-TH" sz="3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3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</a:t>
            </a:r>
            <a:r>
              <a:rPr lang="th-TH" sz="3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อยากให้ทำงานเชิงรุกเกี่ยวกับอนามัยสิ่งแวดล้อมให้มากกว่านี้</a:t>
            </a:r>
            <a:br>
              <a:rPr lang="en-US" sz="3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3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</a:t>
            </a:r>
            <a:r>
              <a:rPr lang="th-TH" sz="3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ทุกโครงการควรกำหนดผลิตภัณฑ์</a:t>
            </a:r>
            <a:r>
              <a:rPr lang="en-US" sz="3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ผู้รับบริการ และมีการรับฟังความคิดเห็น</a:t>
            </a:r>
            <a:endParaRPr lang="th-TH" sz="3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22489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 5"/>
          <p:cNvSpPr/>
          <p:nvPr/>
        </p:nvSpPr>
        <p:spPr>
          <a:xfrm>
            <a:off x="2968988" y="455426"/>
            <a:ext cx="60083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ร้อยละของหน่วยงานที่ตอบแบบสอบถาม</a:t>
            </a:r>
          </a:p>
        </p:txBody>
      </p:sp>
      <p:graphicFrame>
        <p:nvGraphicFramePr>
          <p:cNvPr id="11" name="แผนภูมิ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7830843"/>
              </p:ext>
            </p:extLst>
          </p:nvPr>
        </p:nvGraphicFramePr>
        <p:xfrm>
          <a:off x="2246599" y="1166564"/>
          <a:ext cx="7197651" cy="5169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กล่องข้อความ 1"/>
          <p:cNvSpPr txBox="1"/>
          <p:nvPr/>
        </p:nvSpPr>
        <p:spPr>
          <a:xfrm>
            <a:off x="3091818" y="4394579"/>
            <a:ext cx="7369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0.43 </a:t>
            </a:r>
          </a:p>
          <a:p>
            <a:pPr algn="ctr"/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(2 แห่ง)</a:t>
            </a:r>
          </a:p>
        </p:txBody>
      </p:sp>
      <p:sp>
        <p:nvSpPr>
          <p:cNvPr id="3" name="กล่องข้อความ 2"/>
          <p:cNvSpPr txBox="1"/>
          <p:nvPr/>
        </p:nvSpPr>
        <p:spPr>
          <a:xfrm>
            <a:off x="3828798" y="4217158"/>
            <a:ext cx="941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1.1 </a:t>
            </a:r>
          </a:p>
          <a:p>
            <a:pPr algn="ctr"/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(5 แห่ง)</a:t>
            </a:r>
          </a:p>
        </p:txBody>
      </p:sp>
      <p:sp>
        <p:nvSpPr>
          <p:cNvPr id="5" name="กล่องข้อความ 4"/>
          <p:cNvSpPr txBox="1"/>
          <p:nvPr/>
        </p:nvSpPr>
        <p:spPr>
          <a:xfrm>
            <a:off x="6373503" y="3863215"/>
            <a:ext cx="10099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8.57</a:t>
            </a:r>
          </a:p>
          <a:p>
            <a:pPr algn="ctr"/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(39 แห่ง)</a:t>
            </a:r>
          </a:p>
        </p:txBody>
      </p:sp>
      <p:sp>
        <p:nvSpPr>
          <p:cNvPr id="12" name="กล่องข้อความ 11"/>
          <p:cNvSpPr txBox="1"/>
          <p:nvPr/>
        </p:nvSpPr>
        <p:spPr>
          <a:xfrm>
            <a:off x="7110483" y="1163312"/>
            <a:ext cx="1405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64.17 </a:t>
            </a:r>
          </a:p>
          <a:p>
            <a:pPr algn="ctr"/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(292 แห่ง)</a:t>
            </a:r>
          </a:p>
        </p:txBody>
      </p:sp>
      <p:sp>
        <p:nvSpPr>
          <p:cNvPr id="13" name="กล่องข้อความ 12"/>
          <p:cNvSpPr txBox="1"/>
          <p:nvPr/>
        </p:nvSpPr>
        <p:spPr>
          <a:xfrm>
            <a:off x="9389661" y="4702355"/>
            <a:ext cx="900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N= </a:t>
            </a:r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455</a:t>
            </a:r>
          </a:p>
        </p:txBody>
      </p:sp>
    </p:spTree>
    <p:extLst>
      <p:ext uri="{BB962C8B-B14F-4D97-AF65-F5344CB8AC3E}">
        <p14:creationId xmlns:p14="http://schemas.microsoft.com/office/powerpoint/2010/main" val="3015055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รูปภาพ 6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201" y="0"/>
            <a:ext cx="7179468" cy="1652263"/>
          </a:xfrm>
          <a:prstGeom prst="rect">
            <a:avLst/>
          </a:prstGeom>
        </p:spPr>
      </p:pic>
      <p:sp>
        <p:nvSpPr>
          <p:cNvPr id="9" name="สี่เหลี่ยมผืนผ้า 8"/>
          <p:cNvSpPr/>
          <p:nvPr/>
        </p:nvSpPr>
        <p:spPr>
          <a:xfrm>
            <a:off x="2114201" y="533743"/>
            <a:ext cx="794146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th-TH" sz="3200" b="1" cap="none" spc="0" dirty="0">
                <a:ln/>
                <a:solidFill>
                  <a:schemeClr val="bg1"/>
                </a:solidFill>
                <a:effectLst/>
              </a:rPr>
              <a:t>เคยร่วมงาน</a:t>
            </a:r>
            <a:r>
              <a:rPr lang="th-TH" sz="3200" b="1" dirty="0">
                <a:ln/>
                <a:solidFill>
                  <a:schemeClr val="bg1"/>
                </a:solidFill>
              </a:rPr>
              <a:t>/ได้รับประโยชน์จากผลงานของ </a:t>
            </a:r>
            <a:r>
              <a:rPr lang="th-TH" sz="3200" b="1" dirty="0" err="1">
                <a:ln/>
                <a:solidFill>
                  <a:schemeClr val="bg1"/>
                </a:solidFill>
              </a:rPr>
              <a:t>ศอช</a:t>
            </a:r>
            <a:r>
              <a:rPr lang="th-TH" sz="3200" b="1" dirty="0">
                <a:ln/>
                <a:solidFill>
                  <a:schemeClr val="bg1"/>
                </a:solidFill>
              </a:rPr>
              <a:t>.</a:t>
            </a:r>
            <a:endParaRPr lang="th-TH" sz="3200" b="1" cap="none" spc="0" dirty="0">
              <a:ln/>
              <a:solidFill>
                <a:schemeClr val="bg1"/>
              </a:solidFill>
              <a:effectLst/>
            </a:endParaRPr>
          </a:p>
        </p:txBody>
      </p:sp>
      <p:graphicFrame>
        <p:nvGraphicFramePr>
          <p:cNvPr id="5" name="แผนภูมิ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1879491"/>
              </p:ext>
            </p:extLst>
          </p:nvPr>
        </p:nvGraphicFramePr>
        <p:xfrm>
          <a:off x="2821610" y="1473958"/>
          <a:ext cx="5953899" cy="4168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81555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แผนภูมิ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8960032"/>
              </p:ext>
            </p:extLst>
          </p:nvPr>
        </p:nvGraphicFramePr>
        <p:xfrm>
          <a:off x="537733" y="1188236"/>
          <a:ext cx="6410969" cy="4849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แผนภูมิ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3978670"/>
              </p:ext>
            </p:extLst>
          </p:nvPr>
        </p:nvGraphicFramePr>
        <p:xfrm>
          <a:off x="5173057" y="1242828"/>
          <a:ext cx="6604760" cy="5077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" name="รูปภาพ 3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47" y="-5487"/>
            <a:ext cx="5540991" cy="1645896"/>
          </a:xfrm>
          <a:prstGeom prst="rect">
            <a:avLst/>
          </a:prstGeom>
        </p:spPr>
      </p:pic>
      <p:sp>
        <p:nvSpPr>
          <p:cNvPr id="3" name="สี่เหลี่ยมผืนผ้า 2"/>
          <p:cNvSpPr/>
          <p:nvPr/>
        </p:nvSpPr>
        <p:spPr>
          <a:xfrm>
            <a:off x="1257473" y="534942"/>
            <a:ext cx="321434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th-TH" sz="4000" b="1" cap="none" spc="0" dirty="0">
                <a:ln/>
                <a:solidFill>
                  <a:schemeClr val="bg1"/>
                </a:solidFill>
                <a:effectLst/>
              </a:rPr>
              <a:t>ผลิตภัณฑ์ที่เคยได้รับ</a:t>
            </a:r>
          </a:p>
        </p:txBody>
      </p:sp>
      <p:pic>
        <p:nvPicPr>
          <p:cNvPr id="12" name="รูปภาพ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703" y="-11854"/>
            <a:ext cx="5639295" cy="1652263"/>
          </a:xfrm>
          <a:prstGeom prst="rect">
            <a:avLst/>
          </a:prstGeom>
        </p:spPr>
      </p:pic>
      <p:sp>
        <p:nvSpPr>
          <p:cNvPr id="13" name="สี่เหลี่ยมผืนผ้า 12"/>
          <p:cNvSpPr/>
          <p:nvPr/>
        </p:nvSpPr>
        <p:spPr>
          <a:xfrm>
            <a:off x="8016852" y="480349"/>
            <a:ext cx="271099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th-TH" sz="4000" b="1" cap="none" spc="0" dirty="0">
                <a:ln/>
                <a:effectLst/>
              </a:rPr>
              <a:t>บริการที่เคยได้รับ</a:t>
            </a:r>
          </a:p>
        </p:txBody>
      </p:sp>
    </p:spTree>
    <p:extLst>
      <p:ext uri="{BB962C8B-B14F-4D97-AF65-F5344CB8AC3E}">
        <p14:creationId xmlns:p14="http://schemas.microsoft.com/office/powerpoint/2010/main" val="3023591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แผนภูมิ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361678"/>
              </p:ext>
            </p:extLst>
          </p:nvPr>
        </p:nvGraphicFramePr>
        <p:xfrm>
          <a:off x="3809028" y="2029311"/>
          <a:ext cx="4573943" cy="2799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แผนภูมิ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8358534"/>
              </p:ext>
            </p:extLst>
          </p:nvPr>
        </p:nvGraphicFramePr>
        <p:xfrm>
          <a:off x="574301" y="1018708"/>
          <a:ext cx="6104152" cy="5677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แผนภูมิ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6515632"/>
              </p:ext>
            </p:extLst>
          </p:nvPr>
        </p:nvGraphicFramePr>
        <p:xfrm>
          <a:off x="5363571" y="1180073"/>
          <a:ext cx="5804206" cy="5349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รูปภาพ 6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rgbClr val="C2549D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705" y="0"/>
            <a:ext cx="5639295" cy="1652263"/>
          </a:xfrm>
          <a:prstGeom prst="rect">
            <a:avLst/>
          </a:prstGeom>
        </p:spPr>
      </p:pic>
      <p:pic>
        <p:nvPicPr>
          <p:cNvPr id="10" name="รูปภาพ 9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647" y="-1"/>
            <a:ext cx="5377218" cy="1652263"/>
          </a:xfrm>
          <a:prstGeom prst="rect">
            <a:avLst/>
          </a:prstGeom>
        </p:spPr>
      </p:pic>
      <p:sp>
        <p:nvSpPr>
          <p:cNvPr id="2" name="สี่เหลี่ยมผืนผ้า 1"/>
          <p:cNvSpPr/>
          <p:nvPr/>
        </p:nvSpPr>
        <p:spPr>
          <a:xfrm>
            <a:off x="574301" y="472187"/>
            <a:ext cx="427232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th-TH" sz="4000" b="1" cap="none" spc="0" dirty="0">
                <a:ln/>
                <a:solidFill>
                  <a:schemeClr val="bg1"/>
                </a:solidFill>
                <a:effectLst/>
              </a:rPr>
              <a:t>ผลิตภัณฑ์ที่โรงเรียนคาดหวัง</a:t>
            </a: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7487866" y="472187"/>
            <a:ext cx="37689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th-TH" sz="4000" b="1" cap="none" spc="0" dirty="0">
                <a:ln/>
                <a:effectLst/>
              </a:rPr>
              <a:t>บริการที่โรงเรียนคาดหวัง</a:t>
            </a:r>
          </a:p>
        </p:txBody>
      </p:sp>
    </p:spTree>
    <p:extLst>
      <p:ext uri="{BB962C8B-B14F-4D97-AF65-F5344CB8AC3E}">
        <p14:creationId xmlns:p14="http://schemas.microsoft.com/office/powerpoint/2010/main" val="3513126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แผนภูมิ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1882088"/>
              </p:ext>
            </p:extLst>
          </p:nvPr>
        </p:nvGraphicFramePr>
        <p:xfrm>
          <a:off x="979767" y="1133403"/>
          <a:ext cx="5521118" cy="5318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แผนภูมิ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728042"/>
              </p:ext>
            </p:extLst>
          </p:nvPr>
        </p:nvGraphicFramePr>
        <p:xfrm>
          <a:off x="5265348" y="1347760"/>
          <a:ext cx="5137274" cy="4905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รูปภาพ 9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691115" cy="1645136"/>
          </a:xfrm>
          <a:prstGeom prst="rect">
            <a:avLst/>
          </a:prstGeom>
        </p:spPr>
      </p:pic>
      <p:sp>
        <p:nvSpPr>
          <p:cNvPr id="3" name="สี่เหลี่ยมผืนผ้า 2"/>
          <p:cNvSpPr/>
          <p:nvPr/>
        </p:nvSpPr>
        <p:spPr>
          <a:xfrm>
            <a:off x="457622" y="465062"/>
            <a:ext cx="48077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th-TH" sz="4000" b="1" cap="none" spc="0" dirty="0">
                <a:ln/>
                <a:solidFill>
                  <a:schemeClr val="bg1"/>
                </a:solidFill>
                <a:effectLst/>
              </a:rPr>
              <a:t>ผลิตภัณฑ์ที่ศูนย์อนามัยคาดหวัง</a:t>
            </a:r>
          </a:p>
        </p:txBody>
      </p:sp>
      <p:pic>
        <p:nvPicPr>
          <p:cNvPr id="12" name="รูปภาพ 11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885" y="-7885"/>
            <a:ext cx="5691115" cy="1645136"/>
          </a:xfrm>
          <a:prstGeom prst="rect">
            <a:avLst/>
          </a:prstGeom>
        </p:spPr>
      </p:pic>
      <p:sp>
        <p:nvSpPr>
          <p:cNvPr id="13" name="สี่เหลี่ยมผืนผ้า 12"/>
          <p:cNvSpPr/>
          <p:nvPr/>
        </p:nvSpPr>
        <p:spPr>
          <a:xfrm>
            <a:off x="7249522" y="425517"/>
            <a:ext cx="43043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th-TH" sz="4000" b="1" cap="none" spc="0" dirty="0">
                <a:ln/>
                <a:effectLst/>
              </a:rPr>
              <a:t>บริการที่ศูนย์อนามัยคาดหวัง</a:t>
            </a:r>
          </a:p>
        </p:txBody>
      </p:sp>
    </p:spTree>
    <p:extLst>
      <p:ext uri="{BB962C8B-B14F-4D97-AF65-F5344CB8AC3E}">
        <p14:creationId xmlns:p14="http://schemas.microsoft.com/office/powerpoint/2010/main" val="2206783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รูปภาพ 6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647" y="0"/>
            <a:ext cx="5423568" cy="1645136"/>
          </a:xfrm>
          <a:prstGeom prst="rect">
            <a:avLst/>
          </a:prstGeom>
        </p:spPr>
      </p:pic>
      <p:sp>
        <p:nvSpPr>
          <p:cNvPr id="8" name="สี่เหลี่ยมผืนผ้า 7"/>
          <p:cNvSpPr/>
          <p:nvPr/>
        </p:nvSpPr>
        <p:spPr>
          <a:xfrm>
            <a:off x="719420" y="465062"/>
            <a:ext cx="39292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th-TH" sz="4000" b="1" cap="none" spc="0" dirty="0">
                <a:ln/>
                <a:effectLst/>
              </a:rPr>
              <a:t>ผลิตภัณฑ์ที่ </a:t>
            </a:r>
            <a:r>
              <a:rPr lang="th-TH" sz="4000" b="1" cap="none" spc="0" dirty="0" err="1">
                <a:ln/>
                <a:effectLst/>
              </a:rPr>
              <a:t>อปท</a:t>
            </a:r>
            <a:r>
              <a:rPr lang="th-TH" sz="4000" b="1" cap="none" spc="0" dirty="0">
                <a:ln/>
                <a:effectLst/>
              </a:rPr>
              <a:t>.คาดหวัง</a:t>
            </a:r>
          </a:p>
        </p:txBody>
      </p:sp>
      <p:pic>
        <p:nvPicPr>
          <p:cNvPr id="9" name="รูปภาพ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885" y="239"/>
            <a:ext cx="5691115" cy="1645136"/>
          </a:xfrm>
          <a:prstGeom prst="rect">
            <a:avLst/>
          </a:prstGeom>
        </p:spPr>
      </p:pic>
      <p:sp>
        <p:nvSpPr>
          <p:cNvPr id="10" name="สี่เหลี่ยมผืนผ้า 9"/>
          <p:cNvSpPr/>
          <p:nvPr/>
        </p:nvSpPr>
        <p:spPr>
          <a:xfrm>
            <a:off x="7688745" y="480109"/>
            <a:ext cx="34259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th-TH" sz="4000" b="1" cap="none" spc="0" dirty="0">
                <a:ln/>
                <a:effectLst/>
              </a:rPr>
              <a:t>บริการที่ </a:t>
            </a:r>
            <a:r>
              <a:rPr lang="th-TH" sz="4000" b="1" cap="none" spc="0" dirty="0" err="1">
                <a:ln/>
                <a:effectLst/>
              </a:rPr>
              <a:t>อปท</a:t>
            </a:r>
            <a:r>
              <a:rPr lang="th-TH" sz="4000" b="1" cap="none" spc="0" dirty="0">
                <a:ln/>
                <a:effectLst/>
              </a:rPr>
              <a:t>.คาดหวัง</a:t>
            </a:r>
          </a:p>
        </p:txBody>
      </p:sp>
      <p:graphicFrame>
        <p:nvGraphicFramePr>
          <p:cNvPr id="11" name="แผนภูมิ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8796386"/>
              </p:ext>
            </p:extLst>
          </p:nvPr>
        </p:nvGraphicFramePr>
        <p:xfrm>
          <a:off x="1015256" y="1636284"/>
          <a:ext cx="5043151" cy="4194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แผนภูมิ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872465"/>
              </p:ext>
            </p:extLst>
          </p:nvPr>
        </p:nvGraphicFramePr>
        <p:xfrm>
          <a:off x="4966168" y="1312796"/>
          <a:ext cx="6782079" cy="4899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537411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605548"/>
              </p:ext>
            </p:extLst>
          </p:nvPr>
        </p:nvGraphicFramePr>
        <p:xfrm>
          <a:off x="472976" y="479678"/>
          <a:ext cx="11354938" cy="5948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สี่เหลี่ยมผืนผ้า 4"/>
          <p:cNvSpPr/>
          <p:nvPr/>
        </p:nvSpPr>
        <p:spPr>
          <a:xfrm>
            <a:off x="4275287" y="182091"/>
            <a:ext cx="3711272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h-TH" sz="7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ความพึงพอใจ</a:t>
            </a:r>
          </a:p>
        </p:txBody>
      </p:sp>
      <p:sp>
        <p:nvSpPr>
          <p:cNvPr id="2" name="กล่องข้อความ 1"/>
          <p:cNvSpPr txBox="1"/>
          <p:nvPr/>
        </p:nvSpPr>
        <p:spPr>
          <a:xfrm>
            <a:off x="827313" y="3995057"/>
            <a:ext cx="5007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1.57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1553456" y="1433834"/>
            <a:ext cx="6345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71.12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" name="กล่องข้อความ 7"/>
          <p:cNvSpPr txBox="1"/>
          <p:nvPr/>
        </p:nvSpPr>
        <p:spPr>
          <a:xfrm>
            <a:off x="1968713" y="3099349"/>
            <a:ext cx="6345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27.29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กล่องข้อความ 8"/>
          <p:cNvSpPr txBox="1"/>
          <p:nvPr/>
        </p:nvSpPr>
        <p:spPr>
          <a:xfrm>
            <a:off x="2393256" y="4008854"/>
            <a:ext cx="6345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2.01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2819399" y="4162351"/>
            <a:ext cx="6345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0.50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" name="กล่องข้อความ 10"/>
          <p:cNvSpPr txBox="1"/>
          <p:nvPr/>
        </p:nvSpPr>
        <p:spPr>
          <a:xfrm>
            <a:off x="3136685" y="1383413"/>
            <a:ext cx="6345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67.33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กล่องข้อความ 11"/>
          <p:cNvSpPr txBox="1"/>
          <p:nvPr/>
        </p:nvSpPr>
        <p:spPr>
          <a:xfrm>
            <a:off x="3550343" y="2930072"/>
            <a:ext cx="6345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30.15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" name="กล่องข้อความ 12"/>
          <p:cNvSpPr txBox="1"/>
          <p:nvPr/>
        </p:nvSpPr>
        <p:spPr>
          <a:xfrm>
            <a:off x="3958000" y="4008854"/>
            <a:ext cx="6345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1.50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กล่องข้อความ 13"/>
          <p:cNvSpPr txBox="1"/>
          <p:nvPr/>
        </p:nvSpPr>
        <p:spPr>
          <a:xfrm>
            <a:off x="4384143" y="4162351"/>
            <a:ext cx="6345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1.00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" name="กล่องข้อความ 14"/>
          <p:cNvSpPr txBox="1"/>
          <p:nvPr/>
        </p:nvSpPr>
        <p:spPr>
          <a:xfrm>
            <a:off x="4719914" y="1515138"/>
            <a:ext cx="6345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63.81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" name="กล่องข้อความ 15"/>
          <p:cNvSpPr txBox="1"/>
          <p:nvPr/>
        </p:nvSpPr>
        <p:spPr>
          <a:xfrm>
            <a:off x="5131973" y="2669467"/>
            <a:ext cx="6345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33.66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" name="กล่องข้อความ 16"/>
          <p:cNvSpPr txBox="1"/>
          <p:nvPr/>
        </p:nvSpPr>
        <p:spPr>
          <a:xfrm>
            <a:off x="5522744" y="4011765"/>
            <a:ext cx="6345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1.50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8" name="กล่องข้อความ 17"/>
          <p:cNvSpPr txBox="1"/>
          <p:nvPr/>
        </p:nvSpPr>
        <p:spPr>
          <a:xfrm>
            <a:off x="5912233" y="4008854"/>
            <a:ext cx="6345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2.26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กล่องข้อความ 18"/>
          <p:cNvSpPr txBox="1"/>
          <p:nvPr/>
        </p:nvSpPr>
        <p:spPr>
          <a:xfrm>
            <a:off x="6303143" y="1436301"/>
            <a:ext cx="6345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67.83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2" name="กล่องข้อความ 21"/>
          <p:cNvSpPr txBox="1"/>
          <p:nvPr/>
        </p:nvSpPr>
        <p:spPr>
          <a:xfrm>
            <a:off x="6713603" y="2954754"/>
            <a:ext cx="6345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28.39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กล่องข้อความ 22"/>
          <p:cNvSpPr txBox="1"/>
          <p:nvPr/>
        </p:nvSpPr>
        <p:spPr>
          <a:xfrm>
            <a:off x="7131352" y="4016660"/>
            <a:ext cx="5104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1.50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4" name="กล่องข้อความ 23"/>
          <p:cNvSpPr txBox="1"/>
          <p:nvPr/>
        </p:nvSpPr>
        <p:spPr>
          <a:xfrm>
            <a:off x="7476977" y="4016660"/>
            <a:ext cx="5104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1.75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" name="กล่องข้อความ 24"/>
          <p:cNvSpPr txBox="1"/>
          <p:nvPr/>
        </p:nvSpPr>
        <p:spPr>
          <a:xfrm>
            <a:off x="7886372" y="1433834"/>
            <a:ext cx="582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67.33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6" name="กล่องข้อความ 25"/>
          <p:cNvSpPr txBox="1"/>
          <p:nvPr/>
        </p:nvSpPr>
        <p:spPr>
          <a:xfrm>
            <a:off x="8273462" y="3004054"/>
            <a:ext cx="582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29.39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7" name="กล่องข้อความ 26"/>
          <p:cNvSpPr txBox="1"/>
          <p:nvPr/>
        </p:nvSpPr>
        <p:spPr>
          <a:xfrm>
            <a:off x="8659442" y="4025328"/>
            <a:ext cx="582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1.50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8" name="กล่องข้อความ 27"/>
          <p:cNvSpPr txBox="1"/>
          <p:nvPr/>
        </p:nvSpPr>
        <p:spPr>
          <a:xfrm>
            <a:off x="9016458" y="4025328"/>
            <a:ext cx="582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2.01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9" name="กล่องข้อความ 28"/>
          <p:cNvSpPr txBox="1"/>
          <p:nvPr/>
        </p:nvSpPr>
        <p:spPr>
          <a:xfrm>
            <a:off x="9417742" y="1507857"/>
            <a:ext cx="582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65.07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0" name="กล่องข้อความ 29"/>
          <p:cNvSpPr txBox="1"/>
          <p:nvPr/>
        </p:nvSpPr>
        <p:spPr>
          <a:xfrm>
            <a:off x="9808033" y="2838744"/>
            <a:ext cx="582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31.40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1" name="กล่องข้อความ 30"/>
          <p:cNvSpPr txBox="1"/>
          <p:nvPr/>
        </p:nvSpPr>
        <p:spPr>
          <a:xfrm>
            <a:off x="10259826" y="4008854"/>
            <a:ext cx="4843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1.50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2" name="กล่องข้อความ 31"/>
          <p:cNvSpPr txBox="1"/>
          <p:nvPr/>
        </p:nvSpPr>
        <p:spPr>
          <a:xfrm>
            <a:off x="10616842" y="3995057"/>
            <a:ext cx="4843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1.00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3" name="กล่องข้อความ 32"/>
          <p:cNvSpPr txBox="1"/>
          <p:nvPr/>
        </p:nvSpPr>
        <p:spPr>
          <a:xfrm>
            <a:off x="11000971" y="1433834"/>
            <a:ext cx="5513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66.08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4" name="กล่องข้อความ 33"/>
          <p:cNvSpPr txBox="1"/>
          <p:nvPr/>
        </p:nvSpPr>
        <p:spPr>
          <a:xfrm>
            <a:off x="11373977" y="2841655"/>
            <a:ext cx="5513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31.40</a:t>
            </a:r>
            <a:endParaRPr lang="th-TH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กล่องข้อความ 2"/>
          <p:cNvSpPr txBox="1"/>
          <p:nvPr/>
        </p:nvSpPr>
        <p:spPr>
          <a:xfrm>
            <a:off x="11373977" y="983303"/>
            <a:ext cx="947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N=398</a:t>
            </a:r>
            <a:endParaRPr lang="th-TH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24198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9939698"/>
              </p:ext>
            </p:extLst>
          </p:nvPr>
        </p:nvGraphicFramePr>
        <p:xfrm>
          <a:off x="1210234" y="569240"/>
          <a:ext cx="8996083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สี่เหลี่ยมผืนผ้า 5"/>
          <p:cNvSpPr/>
          <p:nvPr/>
        </p:nvSpPr>
        <p:spPr>
          <a:xfrm>
            <a:off x="3814944" y="0"/>
            <a:ext cx="4535217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h-TH" sz="70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แนะนำต่อให้ผู้อื่น</a:t>
            </a:r>
          </a:p>
        </p:txBody>
      </p:sp>
    </p:spTree>
    <p:extLst>
      <p:ext uri="{BB962C8B-B14F-4D97-AF65-F5344CB8AC3E}">
        <p14:creationId xmlns:p14="http://schemas.microsoft.com/office/powerpoint/2010/main" val="2012795436"/>
      </p:ext>
    </p:extLst>
  </p:cSld>
  <p:clrMapOvr>
    <a:masterClrMapping/>
  </p:clrMapOvr>
</p:sld>
</file>

<file path=ppt/theme/theme1.xml><?xml version="1.0" encoding="utf-8"?>
<a:theme xmlns:a="http://schemas.openxmlformats.org/drawingml/2006/main" name="เหลี่ยมเพชร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เหลี่ยมเพชร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1586</TotalTime>
  <Words>233</Words>
  <Application>Microsoft Office PowerPoint</Application>
  <PresentationFormat>Widescreen</PresentationFormat>
  <Paragraphs>87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TH SarabunPSK</vt:lpstr>
      <vt:lpstr>Trebuchet MS</vt:lpstr>
      <vt:lpstr>Wingdings 3</vt:lpstr>
      <vt:lpstr>เหลี่ยมเพชร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- ควรมีการคืนข้อมูลผลการดำเนินงานให้กับพื้นที่ - ควรมีตัวแทนผู้ประสานงานหลักแต่ละอำเภอ/เขต - อยากให้ทำงานเชิงรุกเกี่ยวกับอนามัยสิ่งแวดล้อมให้มากกว่านี้ - ทุกโครงการควรกำหนดผลิตภัณฑ์ ผู้รับบริการ และมีการรับฟังความคิดเห็น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DOH_9-2562_297R</dc:creator>
  <cp:lastModifiedBy>DOH-PC</cp:lastModifiedBy>
  <cp:revision>145</cp:revision>
  <dcterms:created xsi:type="dcterms:W3CDTF">2020-07-08T07:40:47Z</dcterms:created>
  <dcterms:modified xsi:type="dcterms:W3CDTF">2020-08-06T04:18:57Z</dcterms:modified>
</cp:coreProperties>
</file>